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2" r:id="rId5"/>
    <p:sldId id="265" r:id="rId6"/>
    <p:sldId id="258" r:id="rId7"/>
    <p:sldId id="259" r:id="rId8"/>
    <p:sldId id="260" r:id="rId9"/>
    <p:sldId id="263" r:id="rId10"/>
    <p:sldId id="274" r:id="rId11"/>
    <p:sldId id="264" r:id="rId12"/>
    <p:sldId id="266" r:id="rId13"/>
    <p:sldId id="267" r:id="rId14"/>
    <p:sldId id="268" r:id="rId15"/>
    <p:sldId id="270" r:id="rId16"/>
    <p:sldId id="275" r:id="rId17"/>
    <p:sldId id="276" r:id="rId18"/>
    <p:sldId id="277" r:id="rId19"/>
    <p:sldId id="278" r:id="rId20"/>
    <p:sldId id="279" r:id="rId21"/>
    <p:sldId id="271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9/26/2016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s://www.facebook.com/tsaiingw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twitter.com/barackobam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DoYourJob?src=hash" TargetMode="External"/><Relationship Id="rId2" Type="http://schemas.openxmlformats.org/officeDocument/2006/relationships/hyperlink" Target="https://t.co/peV6aCYsw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nap.stanford.edu/dat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" TargetMode="External"/><Relationship Id="rId2" Type="http://schemas.openxmlformats.org/officeDocument/2006/relationships/hyperlink" Target="https://en.wikipedia.org/wiki/Open_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view.com.tw/" TargetMode="External"/><Relationship Id="rId5" Type="http://schemas.openxmlformats.org/officeDocument/2006/relationships/hyperlink" Target="http://www.largitdata.com/course_list/1" TargetMode="External"/><Relationship Id="rId4" Type="http://schemas.openxmlformats.org/officeDocument/2006/relationships/hyperlink" Target="https://dev.twitter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" TargetMode="External"/><Relationship Id="rId2" Type="http://schemas.openxmlformats.org/officeDocument/2006/relationships/hyperlink" Target="http://www.ncbi.nlm.nih.gov/genome/guide/huma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" TargetMode="External"/><Relationship Id="rId7" Type="http://schemas.openxmlformats.org/officeDocument/2006/relationships/hyperlink" Target="http://data.kaohsiung.gov.tw/Opendata/" TargetMode="External"/><Relationship Id="rId2" Type="http://schemas.openxmlformats.org/officeDocument/2006/relationships/hyperlink" Target="http://www.u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gov.uk/" TargetMode="External"/><Relationship Id="rId5" Type="http://schemas.openxmlformats.org/officeDocument/2006/relationships/hyperlink" Target="http://data.gov.tw/" TargetMode="External"/><Relationship Id="rId4" Type="http://schemas.openxmlformats.org/officeDocument/2006/relationships/hyperlink" Target="https://data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" TargetMode="External"/><Relationship Id="rId2" Type="http://schemas.openxmlformats.org/officeDocument/2006/relationships/hyperlink" Target="http://data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mf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" TargetMode="External"/><Relationship Id="rId2" Type="http://schemas.openxmlformats.org/officeDocument/2006/relationships/hyperlink" Target="http://www.pdb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樹德科技大學資管系</a:t>
            </a:r>
            <a:endParaRPr lang="en-US" altLang="zh-TW" dirty="0" smtClean="0"/>
          </a:p>
          <a:p>
            <a:r>
              <a:rPr lang="zh-TW" altLang="en-US" dirty="0" smtClean="0"/>
              <a:t>蕭銘雄</a:t>
            </a:r>
            <a:r>
              <a:rPr lang="en-US" altLang="zh-TW" dirty="0" smtClean="0"/>
              <a:t>/</a:t>
            </a:r>
            <a:r>
              <a:rPr lang="zh-TW" altLang="en-US" u="sng" dirty="0" smtClean="0"/>
              <a:t>董信煌</a:t>
            </a:r>
            <a:endParaRPr lang="zh-TW" altLang="en-US" u="sng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開放資料與社群網路資料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封閉性資料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43004" y="1447800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非公開可取得資料，一般具有特定使用目的。用來限制資料的獲取與再次使用機制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組織內部資料</a:t>
            </a:r>
            <a:r>
              <a:rPr lang="en-US" altLang="zh-TW" dirty="0" smtClean="0"/>
              <a:t>(</a:t>
            </a:r>
            <a:r>
              <a:rPr lang="zh-TW" altLang="en-US" dirty="0" smtClean="0"/>
              <a:t>營運、交易、</a:t>
            </a:r>
            <a:r>
              <a:rPr lang="en-US" altLang="zh-TW" dirty="0" smtClean="0"/>
              <a:t>…)</a:t>
            </a:r>
          </a:p>
          <a:p>
            <a:pPr lvl="1"/>
            <a:r>
              <a:rPr lang="zh-TW" altLang="en-US" dirty="0" smtClean="0"/>
              <a:t>註冊會員或是客戶有權限讀取的資料庫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透過版權宣告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透過專利申請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社群網路資料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社群網路圖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誰跟誰是朋友</a:t>
            </a:r>
            <a:endParaRPr lang="en-US" altLang="zh-TW" dirty="0" smtClean="0"/>
          </a:p>
          <a:p>
            <a:r>
              <a:rPr lang="zh-TW" altLang="en-US" dirty="0" smtClean="0"/>
              <a:t>社群網路活動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貼文、回應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按讚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社群網路圖可以做什麼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讓我們知道團體中的次團體</a:t>
            </a:r>
            <a:endParaRPr lang="en-US" altLang="zh-TW" dirty="0" smtClean="0"/>
          </a:p>
          <a:p>
            <a:r>
              <a:rPr lang="zh-TW" altLang="en-US" dirty="0" smtClean="0"/>
              <a:t>誰是熱門中心點、守門員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381625" cy="411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社群網路活動</a:t>
            </a:r>
            <a:r>
              <a:rPr lang="en-US" altLang="zh-TW" dirty="0" smtClean="0"/>
              <a:t>-</a:t>
            </a:r>
            <a:r>
              <a:rPr lang="zh-TW" altLang="en-US" dirty="0" smtClean="0"/>
              <a:t>臉書貼</a:t>
            </a:r>
            <a:r>
              <a:rPr lang="zh-TW" altLang="en-US" dirty="0" smtClean="0"/>
              <a:t>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https://www.facebook.com/tsaiingwen/</a:t>
            </a:r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58962"/>
            <a:ext cx="8599515" cy="48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社群網路活動</a:t>
            </a:r>
            <a:r>
              <a:rPr lang="en-US" altLang="zh-TW" dirty="0" smtClean="0"/>
              <a:t>-</a:t>
            </a:r>
            <a:r>
              <a:rPr lang="zh-TW" altLang="en-US" dirty="0" smtClean="0"/>
              <a:t>推特推文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https://twitter.com/barackobama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76412"/>
            <a:ext cx="8429684" cy="49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網路貼文可以做什麼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情感分析 </a:t>
            </a:r>
            <a:r>
              <a:rPr lang="en-US" altLang="zh-TW" dirty="0" smtClean="0"/>
              <a:t>(sentiment analysis)</a:t>
            </a:r>
          </a:p>
          <a:p>
            <a:pPr lvl="1"/>
            <a:r>
              <a:rPr lang="zh-TW" altLang="en-US" dirty="0" smtClean="0"/>
              <a:t>正面</a:t>
            </a:r>
            <a:endParaRPr lang="en-US" altLang="zh-TW" dirty="0" smtClean="0"/>
          </a:p>
          <a:p>
            <a:pPr lvl="2"/>
            <a:r>
              <a:rPr lang="en-US" dirty="0" smtClean="0"/>
              <a:t>The U.S. is on track to hit two million solar installations within the next two years. Momentum is building: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負面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莫蘭蒂颱風讓台東的紅葉村這個「棒球的故鄉」受了傷，許多災民因此而被安置在鹿野的武陵戒治所，暫時回不了家。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中性</a:t>
            </a:r>
            <a:endParaRPr lang="en-US" altLang="zh-TW" dirty="0" smtClean="0"/>
          </a:p>
          <a:p>
            <a:pPr lvl="2"/>
            <a:r>
              <a:rPr lang="en-US" dirty="0" smtClean="0"/>
              <a:t>Senate leaders have blocked Judge Garland's hearing for over six months now. Keep pushing: </a:t>
            </a:r>
            <a:r>
              <a:rPr lang="en-US" dirty="0" smtClean="0">
                <a:hlinkClick r:id="rId2" tooltip="http://ofa.bo/2cJwSYX"/>
              </a:rPr>
              <a:t>http://ofa.bo/2cJwSYX </a:t>
            </a:r>
            <a:r>
              <a:rPr lang="en-US" dirty="0" smtClean="0"/>
              <a:t> </a:t>
            </a:r>
            <a:r>
              <a:rPr lang="en-US" strike="sngStrike" dirty="0" smtClean="0">
                <a:hlinkClick r:id="rId3"/>
              </a:rPr>
              <a:t>#</a:t>
            </a:r>
            <a:r>
              <a:rPr lang="en-US" b="1" dirty="0" err="1" smtClean="0">
                <a:hlinkClick r:id="rId3"/>
              </a:rPr>
              <a:t>DoYourJob</a:t>
            </a:r>
            <a:endParaRPr lang="en-US" b="1" dirty="0" smtClean="0"/>
          </a:p>
          <a:p>
            <a:r>
              <a:rPr lang="zh-TW" altLang="en-US" dirty="0" smtClean="0"/>
              <a:t>自動化情感</a:t>
            </a:r>
            <a:r>
              <a:rPr lang="zh-TW" altLang="en-US" dirty="0" smtClean="0"/>
              <a:t>分析有助於輿情分析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如何擷取社群網路資料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使用社群網站公開的應用程式介面 </a:t>
            </a:r>
            <a:r>
              <a:rPr lang="en-US" altLang="zh-TW" dirty="0" smtClean="0"/>
              <a:t>API</a:t>
            </a:r>
          </a:p>
          <a:p>
            <a:r>
              <a:rPr lang="zh-TW" altLang="en-US" dirty="0" smtClean="0"/>
              <a:t>使用網際網路既有的資料庫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推特</a:t>
            </a:r>
            <a:r>
              <a:rPr lang="en-US" altLang="zh-TW" dirty="0" smtClean="0"/>
              <a:t>(Twitter)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每則推文</a:t>
            </a:r>
            <a:r>
              <a:rPr lang="en-US" altLang="zh-TW" dirty="0" smtClean="0"/>
              <a:t>(tweet)</a:t>
            </a:r>
            <a:r>
              <a:rPr lang="zh-TW" altLang="en-US" dirty="0" smtClean="0"/>
              <a:t>不得超過</a:t>
            </a:r>
            <a:r>
              <a:rPr lang="en-US" altLang="zh-TW" dirty="0" smtClean="0"/>
              <a:t>139</a:t>
            </a:r>
            <a:r>
              <a:rPr lang="zh-TW" altLang="en-US" dirty="0" smtClean="0"/>
              <a:t>字元</a:t>
            </a:r>
            <a:endParaRPr lang="en-US" altLang="zh-TW" dirty="0" smtClean="0"/>
          </a:p>
          <a:p>
            <a:r>
              <a:rPr lang="zh-TW" altLang="en-US" dirty="0" smtClean="0"/>
              <a:t>傳播速度快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主流媒體、政治人物喜歡使用</a:t>
            </a:r>
            <a:endParaRPr lang="en-US" altLang="zh-TW" dirty="0" smtClean="0"/>
          </a:p>
          <a:p>
            <a:r>
              <a:rPr lang="zh-TW" altLang="en-US" dirty="0" smtClean="0"/>
              <a:t>多元平台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個人電腦、智慧型手機、</a:t>
            </a:r>
            <a:r>
              <a:rPr lang="en-US" altLang="zh-TW" dirty="0" smtClean="0"/>
              <a:t>GSM</a:t>
            </a:r>
            <a:r>
              <a:rPr lang="zh-TW" altLang="en-US" dirty="0" smtClean="0"/>
              <a:t>手機</a:t>
            </a:r>
            <a:endParaRPr lang="en-US" altLang="zh-TW" dirty="0" smtClean="0"/>
          </a:p>
          <a:p>
            <a:r>
              <a:rPr lang="zh-TW" altLang="en-US" dirty="0" smtClean="0"/>
              <a:t>單向、雙向網路關係</a:t>
            </a:r>
            <a:endParaRPr lang="en-US" altLang="zh-TW" dirty="0" smtClean="0"/>
          </a:p>
          <a:p>
            <a:r>
              <a:rPr lang="zh-TW" altLang="en-US" dirty="0" smtClean="0"/>
              <a:t>開放的資料擷取政策</a:t>
            </a:r>
            <a:endParaRPr lang="en-US" altLang="zh-TW" dirty="0" smtClean="0"/>
          </a:p>
          <a:p>
            <a:r>
              <a:rPr lang="zh-TW" altLang="en-US" dirty="0" smtClean="0"/>
              <a:t>提供 </a:t>
            </a:r>
            <a:r>
              <a:rPr lang="en-US" altLang="zh-TW" dirty="0" smtClean="0"/>
              <a:t>API </a:t>
            </a:r>
            <a:r>
              <a:rPr lang="zh-TW" altLang="en-US" dirty="0" smtClean="0"/>
              <a:t>存取資料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使用社群網站公開 </a:t>
            </a:r>
            <a:r>
              <a:rPr lang="en-US" altLang="zh-TW" dirty="0" smtClean="0"/>
              <a:t>API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以推特為</a:t>
            </a:r>
            <a:r>
              <a:rPr lang="zh-TW" altLang="en-US" dirty="0" smtClean="0"/>
              <a:t>例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1700" dirty="0" smtClean="0"/>
              <a:t>public </a:t>
            </a:r>
            <a:r>
              <a:rPr lang="en-US" altLang="zh-TW" sz="1700" dirty="0" smtClean="0"/>
              <a:t>static void main(String[] </a:t>
            </a:r>
            <a:r>
              <a:rPr lang="en-US" altLang="zh-TW" sz="1700" dirty="0" err="1" smtClean="0"/>
              <a:t>args</a:t>
            </a:r>
            <a:r>
              <a:rPr lang="en-US" altLang="zh-TW" sz="1700" dirty="0" smtClean="0"/>
              <a:t>) throws </a:t>
            </a:r>
            <a:r>
              <a:rPr lang="en-US" altLang="zh-TW" sz="1700" dirty="0" err="1" smtClean="0"/>
              <a:t>TwitterException</a:t>
            </a:r>
            <a:r>
              <a:rPr lang="en-US" altLang="zh-TW" sz="1700" dirty="0" smtClean="0"/>
              <a:t> {</a:t>
            </a:r>
          </a:p>
          <a:p>
            <a:pPr>
              <a:buNone/>
            </a:pPr>
            <a:r>
              <a:rPr lang="en-US" altLang="zh-TW" sz="1700" dirty="0" smtClean="0"/>
              <a:t>        </a:t>
            </a:r>
            <a:r>
              <a:rPr lang="en-US" altLang="zh-TW" sz="1700" dirty="0" err="1" smtClean="0"/>
              <a:t>ConfigurationBuilder</a:t>
            </a:r>
            <a:r>
              <a:rPr lang="en-US" altLang="zh-TW" sz="1700" dirty="0" smtClean="0"/>
              <a:t> </a:t>
            </a:r>
            <a:r>
              <a:rPr lang="en-US" altLang="zh-TW" sz="1700" dirty="0" err="1" smtClean="0"/>
              <a:t>cb</a:t>
            </a:r>
            <a:r>
              <a:rPr lang="en-US" altLang="zh-TW" sz="1700" dirty="0" smtClean="0"/>
              <a:t> = new </a:t>
            </a:r>
            <a:r>
              <a:rPr lang="en-US" altLang="zh-TW" sz="1700" dirty="0" err="1" smtClean="0"/>
              <a:t>ConfigurationBuilder</a:t>
            </a:r>
            <a:r>
              <a:rPr lang="en-US" altLang="zh-TW" sz="1700" dirty="0" smtClean="0"/>
              <a:t>();</a:t>
            </a:r>
          </a:p>
          <a:p>
            <a:pPr>
              <a:buNone/>
            </a:pPr>
            <a:r>
              <a:rPr lang="en-US" altLang="zh-TW" sz="1700" dirty="0" smtClean="0"/>
              <a:t>        </a:t>
            </a:r>
            <a:r>
              <a:rPr lang="en-US" altLang="zh-TW" sz="1700" dirty="0" err="1" smtClean="0"/>
              <a:t>cb.setDebugEnabled</a:t>
            </a:r>
            <a:r>
              <a:rPr lang="en-US" altLang="zh-TW" sz="1700" dirty="0" smtClean="0"/>
              <a:t>(false).</a:t>
            </a:r>
            <a:r>
              <a:rPr lang="en-US" altLang="zh-TW" sz="1700" dirty="0" err="1" smtClean="0"/>
              <a:t>setOAuthConsumerKey</a:t>
            </a:r>
            <a:r>
              <a:rPr lang="en-US" altLang="zh-TW" sz="1700" dirty="0" smtClean="0"/>
              <a:t>("your-key")</a:t>
            </a:r>
          </a:p>
          <a:p>
            <a:pPr>
              <a:buNone/>
            </a:pPr>
            <a:r>
              <a:rPr lang="en-US" altLang="zh-TW" sz="1700" dirty="0" smtClean="0"/>
              <a:t>           .</a:t>
            </a:r>
            <a:r>
              <a:rPr lang="en-US" altLang="zh-TW" sz="1700" dirty="0" err="1" smtClean="0"/>
              <a:t>setOAuthConsumerSecret</a:t>
            </a:r>
            <a:r>
              <a:rPr lang="en-US" altLang="zh-TW" sz="1700" dirty="0" smtClean="0"/>
              <a:t>("your-secret“).</a:t>
            </a:r>
            <a:r>
              <a:rPr lang="en-US" altLang="zh-TW" sz="1700" dirty="0" err="1" smtClean="0"/>
              <a:t>setOAuthAccessToken</a:t>
            </a:r>
            <a:r>
              <a:rPr lang="en-US" altLang="zh-TW" sz="1700" dirty="0" smtClean="0"/>
              <a:t>("your-token")</a:t>
            </a:r>
          </a:p>
          <a:p>
            <a:pPr>
              <a:buNone/>
            </a:pPr>
            <a:r>
              <a:rPr lang="en-US" altLang="zh-TW" sz="1700" dirty="0" smtClean="0"/>
              <a:t>           .</a:t>
            </a:r>
            <a:r>
              <a:rPr lang="en-US" altLang="zh-TW" sz="1700" dirty="0" err="1" smtClean="0"/>
              <a:t>setOAuthAccessTokenSecret</a:t>
            </a:r>
            <a:r>
              <a:rPr lang="en-US" altLang="zh-TW" sz="1700" dirty="0" smtClean="0"/>
              <a:t>("your-token-key");</a:t>
            </a:r>
          </a:p>
          <a:p>
            <a:pPr>
              <a:buNone/>
            </a:pPr>
            <a:r>
              <a:rPr lang="en-US" altLang="zh-TW" sz="1700" dirty="0" smtClean="0"/>
              <a:t>        </a:t>
            </a:r>
            <a:r>
              <a:rPr lang="en-US" altLang="zh-TW" sz="1700" dirty="0" err="1" smtClean="0"/>
              <a:t>TwitterStream</a:t>
            </a:r>
            <a:r>
              <a:rPr lang="en-US" altLang="zh-TW" sz="1700" dirty="0" smtClean="0"/>
              <a:t> </a:t>
            </a:r>
            <a:r>
              <a:rPr lang="en-US" altLang="zh-TW" sz="1700" dirty="0" err="1" smtClean="0"/>
              <a:t>twitterStream</a:t>
            </a:r>
            <a:r>
              <a:rPr lang="en-US" altLang="zh-TW" sz="1700" dirty="0" smtClean="0"/>
              <a:t> = new </a:t>
            </a:r>
            <a:r>
              <a:rPr lang="en-US" altLang="zh-TW" sz="1700" dirty="0" err="1" smtClean="0"/>
              <a:t>TwitterStreamFactory</a:t>
            </a:r>
            <a:r>
              <a:rPr lang="en-US" altLang="zh-TW" sz="1700" dirty="0" smtClean="0"/>
              <a:t>(</a:t>
            </a:r>
            <a:r>
              <a:rPr lang="en-US" altLang="zh-TW" sz="1700" dirty="0" err="1" smtClean="0"/>
              <a:t>cb.build</a:t>
            </a:r>
            <a:r>
              <a:rPr lang="en-US" altLang="zh-TW" sz="1700" dirty="0" smtClean="0"/>
              <a:t>()).</a:t>
            </a:r>
            <a:r>
              <a:rPr lang="en-US" altLang="zh-TW" sz="1700" dirty="0" err="1" smtClean="0"/>
              <a:t>getInstance</a:t>
            </a:r>
            <a:r>
              <a:rPr lang="en-US" altLang="zh-TW" sz="1700" dirty="0" smtClean="0"/>
              <a:t>();</a:t>
            </a:r>
          </a:p>
          <a:p>
            <a:pPr>
              <a:buNone/>
            </a:pPr>
            <a:r>
              <a:rPr lang="en-US" altLang="zh-TW" sz="1700" dirty="0" smtClean="0"/>
              <a:t>        </a:t>
            </a:r>
            <a:r>
              <a:rPr lang="en-US" altLang="zh-TW" sz="1700" dirty="0" err="1" smtClean="0"/>
              <a:t>StatusListener</a:t>
            </a:r>
            <a:r>
              <a:rPr lang="en-US" altLang="zh-TW" sz="1700" dirty="0" smtClean="0"/>
              <a:t> listener = new </a:t>
            </a:r>
            <a:r>
              <a:rPr lang="en-US" altLang="zh-TW" sz="1700" dirty="0" err="1" smtClean="0"/>
              <a:t>StatusListener</a:t>
            </a:r>
            <a:r>
              <a:rPr lang="en-US" altLang="zh-TW" sz="1700" dirty="0" smtClean="0"/>
              <a:t>() {</a:t>
            </a:r>
          </a:p>
          <a:p>
            <a:pPr>
              <a:buNone/>
            </a:pPr>
            <a:r>
              <a:rPr lang="en-US" altLang="zh-TW" sz="1700" dirty="0" smtClean="0"/>
              <a:t>            @Override</a:t>
            </a:r>
          </a:p>
          <a:p>
            <a:pPr>
              <a:buNone/>
            </a:pPr>
            <a:r>
              <a:rPr lang="en-US" altLang="zh-TW" sz="1700" dirty="0" smtClean="0"/>
              <a:t>            public void </a:t>
            </a:r>
            <a:r>
              <a:rPr lang="en-US" altLang="zh-TW" sz="1700" dirty="0" err="1" smtClean="0"/>
              <a:t>onStatus</a:t>
            </a:r>
            <a:r>
              <a:rPr lang="en-US" altLang="zh-TW" sz="1700" dirty="0" smtClean="0"/>
              <a:t>(Status </a:t>
            </a:r>
            <a:r>
              <a:rPr lang="en-US" altLang="zh-TW" sz="1700" dirty="0" err="1" smtClean="0"/>
              <a:t>status</a:t>
            </a:r>
            <a:r>
              <a:rPr lang="en-US" altLang="zh-TW" sz="1700" dirty="0" smtClean="0"/>
              <a:t>) {</a:t>
            </a:r>
          </a:p>
          <a:p>
            <a:pPr>
              <a:buNone/>
            </a:pPr>
            <a:r>
              <a:rPr lang="en-US" altLang="zh-TW" sz="1700" dirty="0" smtClean="0"/>
              <a:t>                </a:t>
            </a:r>
            <a:r>
              <a:rPr lang="en-US" altLang="zh-TW" sz="1700" dirty="0" err="1" smtClean="0"/>
              <a:t>System.out.println</a:t>
            </a:r>
            <a:r>
              <a:rPr lang="en-US" altLang="zh-TW" sz="1700" dirty="0" smtClean="0"/>
              <a:t>("@" + </a:t>
            </a:r>
            <a:r>
              <a:rPr lang="en-US" altLang="zh-TW" sz="1700" dirty="0" err="1" smtClean="0"/>
              <a:t>status.getUser</a:t>
            </a:r>
            <a:r>
              <a:rPr lang="en-US" altLang="zh-TW" sz="1700" dirty="0" smtClean="0"/>
              <a:t>().</a:t>
            </a:r>
            <a:r>
              <a:rPr lang="en-US" altLang="zh-TW" sz="1700" dirty="0" err="1" smtClean="0"/>
              <a:t>getScreenName</a:t>
            </a:r>
            <a:r>
              <a:rPr lang="en-US" altLang="zh-TW" sz="1700" dirty="0" smtClean="0"/>
              <a:t>() + ", " +</a:t>
            </a:r>
          </a:p>
          <a:p>
            <a:pPr>
              <a:buNone/>
            </a:pPr>
            <a:r>
              <a:rPr lang="en-US" altLang="zh-TW" sz="1700" dirty="0" smtClean="0"/>
              <a:t>                   ", " + </a:t>
            </a:r>
            <a:r>
              <a:rPr lang="en-US" altLang="zh-TW" sz="1700" dirty="0" err="1" smtClean="0"/>
              <a:t>status.getCreatedAt</a:t>
            </a:r>
            <a:r>
              <a:rPr lang="en-US" altLang="zh-TW" sz="1700" dirty="0" smtClean="0"/>
              <a:t>().</a:t>
            </a:r>
            <a:r>
              <a:rPr lang="en-US" altLang="zh-TW" sz="1700" dirty="0" err="1" smtClean="0"/>
              <a:t>getTime</a:t>
            </a:r>
            <a:r>
              <a:rPr lang="en-US" altLang="zh-TW" sz="1700" dirty="0" smtClean="0"/>
              <a:t>() + ", " + </a:t>
            </a:r>
            <a:r>
              <a:rPr lang="en-US" altLang="zh-TW" sz="1700" dirty="0" err="1" smtClean="0"/>
              <a:t>status.getId</a:t>
            </a:r>
            <a:r>
              <a:rPr lang="en-US" altLang="zh-TW" sz="1700" dirty="0" smtClean="0"/>
              <a:t>() +</a:t>
            </a:r>
          </a:p>
          <a:p>
            <a:pPr>
              <a:buNone/>
            </a:pPr>
            <a:r>
              <a:rPr lang="en-US" altLang="zh-TW" sz="1700" dirty="0" smtClean="0"/>
              <a:t>                   " - " + </a:t>
            </a:r>
            <a:r>
              <a:rPr lang="en-US" altLang="zh-TW" sz="1700" dirty="0" err="1" smtClean="0"/>
              <a:t>status.getText</a:t>
            </a:r>
            <a:r>
              <a:rPr lang="en-US" altLang="zh-TW" sz="1700" dirty="0" smtClean="0"/>
              <a:t>());</a:t>
            </a:r>
          </a:p>
          <a:p>
            <a:pPr>
              <a:buNone/>
            </a:pPr>
            <a:r>
              <a:rPr lang="en-US" altLang="zh-TW" sz="1700" dirty="0" smtClean="0"/>
              <a:t>            }</a:t>
            </a:r>
          </a:p>
          <a:p>
            <a:pPr>
              <a:buNone/>
            </a:pPr>
            <a:r>
              <a:rPr lang="en-US" altLang="zh-TW" sz="1700" dirty="0" smtClean="0"/>
              <a:t>}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擷取推特資料展示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擷取社群網路關係</a:t>
            </a:r>
            <a:endParaRPr lang="en-US" altLang="zh-TW" dirty="0" smtClean="0"/>
          </a:p>
          <a:p>
            <a:r>
              <a:rPr lang="zh-TW" altLang="en-US" dirty="0" smtClean="0"/>
              <a:t>擷取推文資料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本週課程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開放資料</a:t>
            </a:r>
            <a:endParaRPr lang="en-US" altLang="zh-TW" dirty="0" smtClean="0"/>
          </a:p>
          <a:p>
            <a:r>
              <a:rPr lang="zh-TW" altLang="en-US" dirty="0" smtClean="0"/>
              <a:t>社群網路資料</a:t>
            </a:r>
            <a:endParaRPr lang="en-US" altLang="zh-TW" dirty="0" smtClean="0"/>
          </a:p>
          <a:p>
            <a:r>
              <a:rPr lang="zh-TW" altLang="en-US" dirty="0" smtClean="0"/>
              <a:t>資料擷取展示</a:t>
            </a:r>
            <a:endParaRPr lang="en-US" altLang="zh-TW" dirty="0" smtClean="0"/>
          </a:p>
          <a:p>
            <a:r>
              <a:rPr lang="zh-TW" altLang="en-US" dirty="0" smtClean="0"/>
              <a:t>結論</a:t>
            </a:r>
            <a:endParaRPr lang="en-US" altLang="zh-TW" dirty="0" smtClean="0"/>
          </a:p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使用網際網路既有的資料庫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網際網路也有現存的社群網路</a:t>
            </a:r>
            <a:r>
              <a:rPr lang="zh-TW" altLang="en-US" dirty="0" smtClean="0"/>
              <a:t>資料庫，包括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社會網路</a:t>
            </a:r>
            <a:r>
              <a:rPr lang="zh-TW" altLang="en-US" dirty="0" smtClean="0"/>
              <a:t>關係資料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貼文內容</a:t>
            </a:r>
            <a:endParaRPr lang="en-US" altLang="zh-TW" dirty="0" smtClean="0"/>
          </a:p>
          <a:p>
            <a:r>
              <a:rPr lang="zh-TW" altLang="en-US" dirty="0" smtClean="0"/>
              <a:t>這些大多</a:t>
            </a:r>
            <a:r>
              <a:rPr lang="zh-TW" altLang="en-US" dirty="0" smtClean="0"/>
              <a:t>是過去學者研究收集的歷史性資料</a:t>
            </a:r>
            <a:endParaRPr lang="en-US" altLang="zh-TW" dirty="0" smtClean="0"/>
          </a:p>
          <a:p>
            <a:r>
              <a:rPr lang="zh-TW" altLang="en-US" dirty="0" smtClean="0"/>
              <a:t>可能沒有我們想要的資料</a:t>
            </a:r>
            <a:endParaRPr lang="en-US" altLang="zh-TW" dirty="0" smtClean="0"/>
          </a:p>
          <a:p>
            <a:r>
              <a:rPr lang="zh-TW" altLang="en-US" dirty="0" smtClean="0"/>
              <a:t>經典的資料庫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Stanford Large Network Dataset Collection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可以方便取得的大數據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開放資料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政府開放資料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不同政府機關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科學界開放</a:t>
            </a:r>
            <a:r>
              <a:rPr lang="zh-TW" altLang="en-US" dirty="0" smtClean="0"/>
              <a:t>資料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不同</a:t>
            </a:r>
            <a:r>
              <a:rPr lang="zh-TW" altLang="en-US" dirty="0" smtClean="0"/>
              <a:t>主題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社群網路資料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使用 </a:t>
            </a:r>
            <a:r>
              <a:rPr lang="en-US" altLang="zh-TW" dirty="0" smtClean="0"/>
              <a:t>API</a:t>
            </a:r>
          </a:p>
          <a:p>
            <a:pPr lvl="2"/>
            <a:r>
              <a:rPr lang="zh-TW" altLang="en-US" dirty="0" smtClean="0"/>
              <a:t>使用既有資料庫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社群網路圖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了解社群結構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社群活動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了解社會脈動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Wikipedia Open Data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Stanford</a:t>
            </a:r>
            <a:r>
              <a:rPr lang="zh-TW" altLang="en-US" dirty="0" smtClean="0">
                <a:hlinkClick r:id="rId3"/>
              </a:rPr>
              <a:t>自動情感分析工具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Twitter API</a:t>
            </a:r>
            <a:endParaRPr lang="en-US" altLang="zh-TW" dirty="0" smtClean="0"/>
          </a:p>
          <a:p>
            <a:r>
              <a:rPr lang="zh-TW" altLang="en-US" dirty="0" smtClean="0">
                <a:hlinkClick r:id="rId5"/>
              </a:rPr>
              <a:t>網路爬文</a:t>
            </a:r>
            <a:endParaRPr lang="en-US" altLang="zh-TW" dirty="0" smtClean="0"/>
          </a:p>
          <a:p>
            <a:r>
              <a:rPr lang="en-US" altLang="zh-TW" dirty="0" err="1" smtClean="0">
                <a:hlinkClick r:id="rId6"/>
              </a:rPr>
              <a:t>Opview</a:t>
            </a:r>
            <a:r>
              <a:rPr lang="en-US" altLang="zh-TW" dirty="0" smtClean="0">
                <a:hlinkClick r:id="rId6"/>
              </a:rPr>
              <a:t> </a:t>
            </a:r>
            <a:r>
              <a:rPr lang="zh-TW" altLang="en-US" dirty="0" smtClean="0">
                <a:hlinkClick r:id="rId6"/>
              </a:rPr>
              <a:t>社群口碑資料庫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為什麼談開放資料、社群網路資料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企業內部資料不容易取得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開放資料、社群網路</a:t>
            </a:r>
            <a:r>
              <a:rPr lang="zh-TW" altLang="en-US" dirty="0" smtClean="0"/>
              <a:t>資料是</a:t>
            </a:r>
            <a:r>
              <a:rPr lang="zh-TW" altLang="en-US" dirty="0" smtClean="0"/>
              <a:t>大數據分析的資料來源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分析開放資料、社群網路資料有潛在的價值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社群網路主導了許多網際網路活動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開放資料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43004" y="1571644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指的是一種經過挑選與許可的資料，這些資料不受著作權、專利權，以及其他管理機制所限制，可以開放給社會公眾，任何人都可以自由出版使用，不論是要拿來出版或是做其他的運用都不加以限制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wikipedia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開放資料運動所欲達成的目標與開放原始碼</a:t>
            </a:r>
            <a:r>
              <a:rPr lang="en-US" altLang="zh-TW" dirty="0" smtClean="0"/>
              <a:t>(open source)</a:t>
            </a:r>
            <a:r>
              <a:rPr lang="zh-TW" altLang="en-US" dirty="0" smtClean="0"/>
              <a:t>類似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開放資料類型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科學界的開放資料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科學活動產生的資料為全體人類共同分享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2004</a:t>
            </a:r>
            <a:r>
              <a:rPr lang="zh-TW" altLang="en-US" dirty="0" smtClean="0"/>
              <a:t>， 經濟合作與發展組織</a:t>
            </a:r>
            <a:r>
              <a:rPr lang="en-US" altLang="zh-TW" dirty="0" smtClean="0"/>
              <a:t>(</a:t>
            </a:r>
            <a:r>
              <a:rPr lang="en-US" dirty="0" smtClean="0"/>
              <a:t>Organization for Economic Co-operation and Development, OECD) </a:t>
            </a:r>
            <a:r>
              <a:rPr lang="zh-TW" altLang="en-US" dirty="0" smtClean="0"/>
              <a:t>聲明</a:t>
            </a:r>
            <a:r>
              <a:rPr lang="zh-TW" altLang="en-US" dirty="0" smtClean="0"/>
              <a:t>，所有由公家機關出資收集的資料都必需要公開釋出</a:t>
            </a:r>
            <a:endParaRPr lang="en-US" altLang="zh-TW" dirty="0" smtClean="0"/>
          </a:p>
          <a:p>
            <a:r>
              <a:rPr lang="zh-TW" altLang="en-US" dirty="0" smtClean="0"/>
              <a:t>政府機關開放資料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提升政府施政透明度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引進群眾智慧，協助政府做決策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科學界的開放資料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人類基因體計畫  </a:t>
            </a:r>
            <a:r>
              <a:rPr lang="en-US" altLang="zh-TW" dirty="0" smtClean="0">
                <a:hlinkClick r:id="rId2"/>
              </a:rPr>
              <a:t>(Human Genome Project)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科學文件資料庫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政府機關的開放資料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聯合國及附屬</a:t>
            </a:r>
            <a:r>
              <a:rPr lang="zh-TW" altLang="en-US" dirty="0" smtClean="0"/>
              <a:t>組織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www.un.org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www.itu.int</a:t>
            </a:r>
            <a:endParaRPr lang="en-US" altLang="zh-TW" dirty="0" smtClean="0"/>
          </a:p>
          <a:p>
            <a:r>
              <a:rPr lang="zh-TW" altLang="en-US" dirty="0" smtClean="0"/>
              <a:t>各國</a:t>
            </a:r>
            <a:r>
              <a:rPr lang="zh-TW" altLang="en-US" dirty="0" smtClean="0"/>
              <a:t>政府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data.gov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5"/>
              </a:rPr>
              <a:t>data.gov.tw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6"/>
              </a:rPr>
              <a:t>data.gov.uk</a:t>
            </a:r>
            <a:endParaRPr lang="en-US" altLang="zh-TW" dirty="0" smtClean="0"/>
          </a:p>
          <a:p>
            <a:r>
              <a:rPr lang="zh-TW" altLang="en-US" dirty="0" smtClean="0"/>
              <a:t>地方政府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7"/>
              </a:rPr>
              <a:t>data.kaohsiung.gov.tw/</a:t>
            </a:r>
            <a:r>
              <a:rPr lang="en-US" altLang="zh-TW" dirty="0" err="1" smtClean="0">
                <a:hlinkClick r:id="rId7"/>
              </a:rPr>
              <a:t>Opendata</a:t>
            </a:r>
            <a:r>
              <a:rPr lang="en-US" altLang="zh-TW" dirty="0" smtClean="0">
                <a:hlinkClick r:id="rId7"/>
              </a:rPr>
              <a:t>/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政府開放資料</a:t>
            </a:r>
            <a:r>
              <a:rPr lang="zh-TW" altLang="en-US" dirty="0" smtClean="0"/>
              <a:t>擷取</a:t>
            </a:r>
            <a:r>
              <a:rPr lang="en-US" altLang="zh-TW" dirty="0" smtClean="0"/>
              <a:t>(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使用 </a:t>
            </a:r>
            <a:r>
              <a:rPr lang="en-US" altLang="zh-TW" dirty="0" smtClean="0">
                <a:hlinkClick r:id="rId2"/>
              </a:rPr>
              <a:t>http://data.gov.tw</a:t>
            </a:r>
            <a:r>
              <a:rPr lang="zh-TW" altLang="en-US" dirty="0" smtClean="0"/>
              <a:t> 擷取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房地產交易資料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流通業</a:t>
            </a:r>
            <a:r>
              <a:rPr lang="en-US" altLang="zh-TW" dirty="0" smtClean="0"/>
              <a:t>/</a:t>
            </a:r>
            <a:r>
              <a:rPr lang="zh-TW" altLang="en-US" dirty="0" smtClean="0"/>
              <a:t>超商相關資料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全民健保相關資料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使用 </a:t>
            </a:r>
            <a:r>
              <a:rPr lang="en-US" altLang="zh-TW" dirty="0" smtClean="0">
                <a:hlinkClick r:id="rId3"/>
              </a:rPr>
              <a:t>http://www.worldbank.org</a:t>
            </a:r>
            <a:r>
              <a:rPr lang="en-US" altLang="zh-TW" dirty="0" smtClean="0"/>
              <a:t> </a:t>
            </a:r>
            <a:r>
              <a:rPr lang="zh-TW" altLang="en-US" dirty="0" smtClean="0"/>
              <a:t> 擷取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各國教育相關資料 </a:t>
            </a:r>
            <a:r>
              <a:rPr lang="en-US" altLang="zh-TW" dirty="0" smtClean="0"/>
              <a:t>(Education Statistics)</a:t>
            </a:r>
          </a:p>
          <a:p>
            <a:pPr lvl="1"/>
            <a:r>
              <a:rPr lang="zh-TW" altLang="en-US" dirty="0" smtClean="0"/>
              <a:t>各國 </a:t>
            </a:r>
            <a:r>
              <a:rPr lang="en-US" altLang="zh-TW" dirty="0" smtClean="0"/>
              <a:t>GDP</a:t>
            </a:r>
            <a:r>
              <a:rPr lang="zh-TW" altLang="en-US" dirty="0" smtClean="0"/>
              <a:t> 資料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使用 </a:t>
            </a:r>
            <a:r>
              <a:rPr lang="en-US" altLang="zh-TW" dirty="0" smtClean="0">
                <a:hlinkClick r:id="rId4"/>
              </a:rPr>
              <a:t>http://www.imf.org</a:t>
            </a:r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科學界開放資料擷取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使用 </a:t>
            </a:r>
            <a:r>
              <a:rPr lang="en-US" altLang="zh-TW" dirty="0" smtClean="0">
                <a:hlinkClick r:id="rId2"/>
              </a:rPr>
              <a:t>http://www.pdb.org</a:t>
            </a:r>
            <a:r>
              <a:rPr lang="en-US" altLang="zh-TW" dirty="0" smtClean="0"/>
              <a:t> </a:t>
            </a:r>
            <a:r>
              <a:rPr lang="zh-TW" altLang="en-US" dirty="0" smtClean="0"/>
              <a:t>擷取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蛋白質</a:t>
            </a:r>
            <a:r>
              <a:rPr lang="en-US" altLang="zh-TW" dirty="0" smtClean="0"/>
              <a:t>3D</a:t>
            </a:r>
            <a:r>
              <a:rPr lang="zh-TW" altLang="en-US" dirty="0" smtClean="0"/>
              <a:t>結構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使用 </a:t>
            </a:r>
            <a:r>
              <a:rPr lang="en-US" altLang="zh-TW" dirty="0" smtClean="0">
                <a:hlinkClick r:id="rId3"/>
              </a:rPr>
              <a:t>http://www.ncbi.nlm.nih.gov/pubmed</a:t>
            </a:r>
            <a:r>
              <a:rPr lang="en-US" altLang="zh-TW" dirty="0" smtClean="0"/>
              <a:t>  </a:t>
            </a:r>
            <a:r>
              <a:rPr lang="zh-TW" altLang="en-US" dirty="0" smtClean="0"/>
              <a:t>擷取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科學文獻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04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7" y="3739019"/>
            <a:ext cx="7858180" cy="29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</TotalTime>
  <Words>847</Words>
  <Application>Microsoft Office PowerPoint</Application>
  <PresentationFormat>如螢幕大小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Equity</vt:lpstr>
      <vt:lpstr>開放資料與社群網路資料</vt:lpstr>
      <vt:lpstr>本週課程</vt:lpstr>
      <vt:lpstr>緣起</vt:lpstr>
      <vt:lpstr>開放資料</vt:lpstr>
      <vt:lpstr>開放資料類型</vt:lpstr>
      <vt:lpstr>科學界的開放資料</vt:lpstr>
      <vt:lpstr>政府機關的開放資料</vt:lpstr>
      <vt:lpstr>政府開放資料擷取(練習)</vt:lpstr>
      <vt:lpstr>科學界開放資料擷取</vt:lpstr>
      <vt:lpstr>封閉性資料</vt:lpstr>
      <vt:lpstr>社群網路資料</vt:lpstr>
      <vt:lpstr>社群網路圖可以做什麼?</vt:lpstr>
      <vt:lpstr>社群網路活動-臉書貼文</vt:lpstr>
      <vt:lpstr>社群網路活動-推特推文</vt:lpstr>
      <vt:lpstr>網路貼文可以做什麼?</vt:lpstr>
      <vt:lpstr>如何擷取社群網路資料</vt:lpstr>
      <vt:lpstr>推特(Twitter)</vt:lpstr>
      <vt:lpstr>使用社群網站公開 API -以推特為例</vt:lpstr>
      <vt:lpstr>擷取推特資料展示</vt:lpstr>
      <vt:lpstr>使用網際網路既有的資料庫</vt:lpstr>
      <vt:lpstr>結論</vt:lpstr>
      <vt:lpstr>參考資料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大數據應用簡介</dc:title>
  <dc:creator>bg</dc:creator>
  <cp:lastModifiedBy>bg</cp:lastModifiedBy>
  <cp:revision>38</cp:revision>
  <dcterms:created xsi:type="dcterms:W3CDTF">2016-09-04T21:27:35Z</dcterms:created>
  <dcterms:modified xsi:type="dcterms:W3CDTF">2016-09-26T02:10:29Z</dcterms:modified>
</cp:coreProperties>
</file>