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80" r:id="rId4"/>
    <p:sldId id="281" r:id="rId5"/>
    <p:sldId id="282" r:id="rId6"/>
    <p:sldId id="283" r:id="rId7"/>
    <p:sldId id="284" r:id="rId8"/>
    <p:sldId id="285" r:id="rId9"/>
    <p:sldId id="286" r:id="rId10"/>
    <p:sldId id="287" r:id="rId11"/>
    <p:sldId id="288" r:id="rId12"/>
    <p:sldId id="299" r:id="rId13"/>
    <p:sldId id="289" r:id="rId14"/>
    <p:sldId id="290" r:id="rId15"/>
    <p:sldId id="291" r:id="rId16"/>
    <p:sldId id="292" r:id="rId17"/>
    <p:sldId id="293" r:id="rId18"/>
    <p:sldId id="294" r:id="rId19"/>
    <p:sldId id="295" r:id="rId20"/>
    <p:sldId id="296" r:id="rId21"/>
    <p:sldId id="297" r:id="rId22"/>
    <p:sldId id="298" r:id="rId23"/>
    <p:sldId id="271" r:id="rId24"/>
    <p:sldId id="261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63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圓角矩形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10/17/2016</a:t>
            </a:fld>
            <a:endParaRPr 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 sz="1400" dirty="0">
              <a:solidFill>
                <a:srgbClr val="FFFFFF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10/17/2016</a:t>
            </a:fld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10/17/2016</a:t>
            </a:fld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10/17/2016</a:t>
            </a:fld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圓角矩形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10/17/2016</a:t>
            </a:fld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矩形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10/17/2016</a:t>
            </a:fld>
            <a:endParaRPr 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10/17/2016</a:t>
            </a:fld>
            <a:endParaRPr 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10/17/2016</a:t>
            </a:fld>
            <a:endParaRPr 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10/17/2016</a:t>
            </a:fld>
            <a:endParaRPr 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圓角矩形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10/17/2016</a:t>
            </a:fld>
            <a:endParaRPr 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10/17/2016</a:t>
            </a:fld>
            <a:endParaRPr 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11" name="矩形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矩形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圓角矩形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fld id="{564CF2E0-CCC4-4E1E-9902-C3C36AB3FDA4}" type="datetimeFigureOut">
              <a:rPr lang="en-US" smtClean="0"/>
              <a:pPr algn="r" eaLnBrk="1" latinLnBrk="0" hangingPunct="1"/>
              <a:t>10/17/2016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eaLnBrk="1" latinLnBrk="0" hangingPunct="1"/>
            <a:fld id="{6F42FDE4-A7DD-41A7-A0A6-9B649FB43336}" type="slidenum">
              <a:rPr kumimoji="0" lang="en-US" smtClean="0"/>
              <a:pPr algn="ctr" eaLnBrk="1" latinLnBrk="0" hangingPunct="1"/>
              <a:t>‹#›</a:t>
            </a:fld>
            <a:endParaRPr kumimoji="0" lang="en-US" sz="14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developers.facebook.com/tools-and-support/" TargetMode="External"/><Relationship Id="rId2" Type="http://schemas.openxmlformats.org/officeDocument/2006/relationships/hyperlink" Target="https://developers.facebook.com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facebook4j.github.io/en/index.html" TargetMode="External"/><Relationship Id="rId4" Type="http://schemas.openxmlformats.org/officeDocument/2006/relationships/hyperlink" Target="https://github.com/mobolic/facebook-sdk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blog.scrapinghub.com/2016/06/22/scrapy-tips-from-the-pros-june-2016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mdb.com/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sas.com/en_my/industry/higher-education/on-demand-for-academics.html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.waikato.ac.nz/ml/weka/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hyperlink" Target="https://en.wikipedia.org/wiki/Sentiment_analysis" TargetMode="External"/><Relationship Id="rId3" Type="http://schemas.openxmlformats.org/officeDocument/2006/relationships/hyperlink" Target="https://developers.facebook.com/" TargetMode="External"/><Relationship Id="rId7" Type="http://schemas.openxmlformats.org/officeDocument/2006/relationships/hyperlink" Target="https://en.wikipedia.org/wiki/Tf%E2%80%93idf" TargetMode="External"/><Relationship Id="rId2" Type="http://schemas.openxmlformats.org/officeDocument/2006/relationships/hyperlink" Target="https://dev.twitter.com/overview/documentatio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crapy.org/" TargetMode="External"/><Relationship Id="rId5" Type="http://schemas.openxmlformats.org/officeDocument/2006/relationships/hyperlink" Target="http://city.shaform.com/blog/2016/02/28/scrapy.html" TargetMode="External"/><Relationship Id="rId4" Type="http://schemas.openxmlformats.org/officeDocument/2006/relationships/hyperlink" Target="https://en.wikipedia.org/wiki/Web_crawler" TargetMode="External"/><Relationship Id="rId9" Type="http://schemas.openxmlformats.org/officeDocument/2006/relationships/hyperlink" Target="https://en.wikipedia.org/wiki/Machine_learning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city.shaform.com/blog/2016/02/28/scrapy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副標題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樹德科技大學資管系</a:t>
            </a:r>
            <a:endParaRPr lang="en-US" altLang="zh-TW" dirty="0" smtClean="0"/>
          </a:p>
          <a:p>
            <a:r>
              <a:rPr lang="zh-TW" altLang="en-US" dirty="0" smtClean="0"/>
              <a:t>蕭銘雄</a:t>
            </a:r>
            <a:r>
              <a:rPr lang="en-US" altLang="zh-TW" dirty="0" smtClean="0"/>
              <a:t>/</a:t>
            </a:r>
            <a:r>
              <a:rPr lang="zh-TW" altLang="en-US" u="sng" dirty="0" smtClean="0"/>
              <a:t>董信煌</a:t>
            </a:r>
            <a:endParaRPr lang="zh-TW" altLang="en-US" u="sng" dirty="0"/>
          </a:p>
        </p:txBody>
      </p:sp>
      <p:sp>
        <p:nvSpPr>
          <p:cNvPr id="3" name="標題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分析工具介紹與示範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臉書爬文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 smtClean="0"/>
              <a:t>使用臉書 </a:t>
            </a:r>
            <a:r>
              <a:rPr lang="en-US" altLang="zh-TW" dirty="0" smtClean="0"/>
              <a:t>Graph API (</a:t>
            </a:r>
            <a:r>
              <a:rPr lang="zh-TW" altLang="en-US" dirty="0" smtClean="0"/>
              <a:t>合法</a:t>
            </a:r>
            <a:r>
              <a:rPr lang="en-US" altLang="zh-TW" dirty="0" smtClean="0"/>
              <a:t>)</a:t>
            </a:r>
          </a:p>
          <a:p>
            <a:pPr lvl="1"/>
            <a:r>
              <a:rPr lang="en-US" altLang="zh-TW" dirty="0" smtClean="0"/>
              <a:t>API  1.x</a:t>
            </a:r>
            <a:r>
              <a:rPr lang="zh-TW" altLang="en-US" dirty="0" smtClean="0"/>
              <a:t> </a:t>
            </a:r>
            <a:r>
              <a:rPr lang="en-US" altLang="zh-TW" dirty="0" smtClean="0"/>
              <a:t>(2015/05</a:t>
            </a:r>
            <a:r>
              <a:rPr lang="zh-TW" altLang="en-US" dirty="0" smtClean="0"/>
              <a:t>之前</a:t>
            </a:r>
            <a:r>
              <a:rPr lang="en-US" altLang="zh-TW" dirty="0" smtClean="0"/>
              <a:t>): </a:t>
            </a:r>
            <a:r>
              <a:rPr lang="zh-TW" altLang="en-US" dirty="0" smtClean="0"/>
              <a:t>顯示的資料較完整，但個人隱失保護差。例如</a:t>
            </a:r>
            <a:r>
              <a:rPr lang="en-US" altLang="zh-TW" dirty="0" smtClean="0"/>
              <a:t>: /me/friends </a:t>
            </a:r>
            <a:r>
              <a:rPr lang="zh-TW" altLang="en-US" dirty="0" smtClean="0"/>
              <a:t>顯示所有朋友的名字，代號，</a:t>
            </a:r>
            <a:r>
              <a:rPr lang="en-US" altLang="zh-TW" dirty="0" smtClean="0"/>
              <a:t>…</a:t>
            </a:r>
          </a:p>
          <a:p>
            <a:pPr lvl="1"/>
            <a:r>
              <a:rPr lang="en-US" altLang="zh-TW" dirty="0" smtClean="0"/>
              <a:t>API  2.x</a:t>
            </a:r>
            <a:r>
              <a:rPr lang="zh-TW" altLang="en-US" dirty="0" smtClean="0"/>
              <a:t> </a:t>
            </a:r>
            <a:r>
              <a:rPr lang="en-US" altLang="zh-TW" dirty="0" smtClean="0"/>
              <a:t>(2015/05</a:t>
            </a:r>
            <a:r>
              <a:rPr lang="zh-TW" altLang="en-US" dirty="0" smtClean="0"/>
              <a:t>之後</a:t>
            </a:r>
            <a:r>
              <a:rPr lang="en-US" altLang="zh-TW" dirty="0" smtClean="0"/>
              <a:t>): </a:t>
            </a:r>
            <a:r>
              <a:rPr lang="zh-TW" altLang="en-US" dirty="0" smtClean="0"/>
              <a:t>顯示的資料較缺乏，但個人隱失保護佳。例如</a:t>
            </a:r>
            <a:r>
              <a:rPr lang="en-US" altLang="zh-TW" dirty="0" smtClean="0"/>
              <a:t>: /me/friends </a:t>
            </a:r>
            <a:r>
              <a:rPr lang="zh-TW" altLang="en-US" dirty="0" smtClean="0"/>
              <a:t>大部分只顯示朋友的個數，除非該朋友也使用你的程式且授權你顯示資訊</a:t>
            </a:r>
            <a:endParaRPr lang="en-US" altLang="zh-TW" dirty="0" smtClean="0"/>
          </a:p>
          <a:p>
            <a:r>
              <a:rPr lang="zh-TW" altLang="en-US" dirty="0" smtClean="0"/>
              <a:t>登入臉書之後，使用一般爬文方式</a:t>
            </a:r>
            <a:r>
              <a:rPr lang="en-US" altLang="zh-TW" dirty="0" smtClean="0"/>
              <a:t>(</a:t>
            </a:r>
            <a:r>
              <a:rPr lang="en-US" altLang="zh-TW" dirty="0" err="1" smtClean="0"/>
              <a:t>Scrapy</a:t>
            </a:r>
            <a:r>
              <a:rPr lang="en-US" altLang="zh-TW" dirty="0" smtClean="0"/>
              <a:t>)</a:t>
            </a:r>
            <a:r>
              <a:rPr lang="zh-TW" altLang="en-US" dirty="0" smtClean="0"/>
              <a:t>來抓資料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技術上，這是臉書認為非法的方式，被臉書抓到，</a:t>
            </a:r>
            <a:r>
              <a:rPr lang="zh-TW" altLang="en-US" b="1" dirty="0" smtClean="0">
                <a:solidFill>
                  <a:srgbClr val="FF0000"/>
                </a:solidFill>
              </a:rPr>
              <a:t>帳戶可能被停權</a:t>
            </a:r>
            <a:endParaRPr lang="en-US" altLang="zh-TW" b="1" dirty="0" smtClean="0">
              <a:solidFill>
                <a:srgbClr val="FF0000"/>
              </a:solidFill>
            </a:endParaRPr>
          </a:p>
          <a:p>
            <a:pPr lvl="1"/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使用</a:t>
            </a:r>
            <a:r>
              <a:rPr lang="en-US" altLang="zh-TW" dirty="0" smtClean="0"/>
              <a:t>Graph API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 smtClean="0"/>
              <a:t>先到 </a:t>
            </a:r>
            <a:r>
              <a:rPr lang="en-US" altLang="zh-TW" dirty="0" smtClean="0">
                <a:hlinkClick r:id="rId2"/>
              </a:rPr>
              <a:t>https://developers.facebook.com</a:t>
            </a:r>
            <a:r>
              <a:rPr lang="en-US" altLang="zh-TW" dirty="0" smtClean="0"/>
              <a:t> </a:t>
            </a:r>
            <a:r>
              <a:rPr lang="zh-TW" altLang="en-US" dirty="0" smtClean="0"/>
              <a:t>註冊一個新程式</a:t>
            </a:r>
            <a:r>
              <a:rPr lang="en-US" altLang="zh-TW" dirty="0" smtClean="0"/>
              <a:t>(</a:t>
            </a:r>
            <a:r>
              <a:rPr lang="zh-TW" altLang="en-US" dirty="0" smtClean="0"/>
              <a:t>可能需要手機接收一個臨時授權碼</a:t>
            </a:r>
            <a:r>
              <a:rPr lang="en-US" altLang="zh-TW" dirty="0" smtClean="0"/>
              <a:t>) </a:t>
            </a:r>
            <a:r>
              <a:rPr lang="zh-TW" altLang="en-US" dirty="0" smtClean="0"/>
              <a:t>，你會取得 </a:t>
            </a:r>
            <a:r>
              <a:rPr lang="en-US" altLang="zh-TW" dirty="0" smtClean="0"/>
              <a:t>App ID</a:t>
            </a:r>
            <a:r>
              <a:rPr lang="zh-TW" altLang="en-US" dirty="0" smtClean="0"/>
              <a:t>及 </a:t>
            </a:r>
            <a:r>
              <a:rPr lang="en-US" altLang="zh-TW" dirty="0" smtClean="0"/>
              <a:t>App Secret</a:t>
            </a:r>
          </a:p>
          <a:p>
            <a:r>
              <a:rPr lang="zh-TW" altLang="en-US" dirty="0" smtClean="0"/>
              <a:t>使用</a:t>
            </a:r>
            <a:r>
              <a:rPr lang="en-US" altLang="zh-TW" dirty="0" smtClean="0">
                <a:hlinkClick r:id="rId3"/>
              </a:rPr>
              <a:t>Graph API Explorer</a:t>
            </a:r>
            <a:r>
              <a:rPr lang="zh-TW" altLang="en-US" dirty="0" smtClean="0"/>
              <a:t>取得</a:t>
            </a:r>
            <a:r>
              <a:rPr lang="en-US" altLang="zh-TW" dirty="0" smtClean="0"/>
              <a:t> Access Token</a:t>
            </a:r>
          </a:p>
          <a:p>
            <a:pPr lvl="1"/>
            <a:r>
              <a:rPr lang="zh-TW" altLang="en-US" dirty="0" smtClean="0"/>
              <a:t>使用 </a:t>
            </a:r>
            <a:r>
              <a:rPr lang="en-US" altLang="zh-TW" dirty="0" smtClean="0"/>
              <a:t>Graph API Explorer </a:t>
            </a:r>
            <a:r>
              <a:rPr lang="zh-TW" altLang="en-US" dirty="0" smtClean="0"/>
              <a:t>做探索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使用 </a:t>
            </a:r>
            <a:r>
              <a:rPr lang="en-US" altLang="zh-TW" dirty="0" smtClean="0"/>
              <a:t>Python </a:t>
            </a:r>
            <a:r>
              <a:rPr lang="zh-TW" altLang="en-US" dirty="0" smtClean="0"/>
              <a:t>及 </a:t>
            </a:r>
            <a:r>
              <a:rPr lang="en-US" altLang="zh-TW" dirty="0" err="1" smtClean="0">
                <a:hlinkClick r:id="rId4"/>
              </a:rPr>
              <a:t>facebook-sdk</a:t>
            </a:r>
            <a:r>
              <a:rPr lang="en-US" altLang="zh-TW" dirty="0" smtClean="0"/>
              <a:t> </a:t>
            </a:r>
            <a:r>
              <a:rPr lang="zh-TW" altLang="en-US" dirty="0" smtClean="0"/>
              <a:t> 寫程式搜尋資料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使用 </a:t>
            </a:r>
            <a:r>
              <a:rPr lang="en-US" altLang="zh-TW" dirty="0" smtClean="0"/>
              <a:t>Java </a:t>
            </a:r>
            <a:r>
              <a:rPr lang="zh-TW" altLang="en-US" dirty="0" smtClean="0"/>
              <a:t>及 </a:t>
            </a:r>
            <a:r>
              <a:rPr lang="en-US" altLang="zh-TW" dirty="0" smtClean="0">
                <a:hlinkClick r:id="rId5"/>
              </a:rPr>
              <a:t>facebook4j</a:t>
            </a:r>
            <a:r>
              <a:rPr lang="zh-TW" altLang="en-US" dirty="0" smtClean="0"/>
              <a:t> 寫程式搜尋資料</a:t>
            </a:r>
            <a:endParaRPr lang="en-US" altLang="zh-TW" dirty="0" smtClean="0"/>
          </a:p>
          <a:p>
            <a:pPr lvl="1"/>
            <a:endParaRPr lang="en-US" altLang="zh-TW" dirty="0" smtClean="0"/>
          </a:p>
          <a:p>
            <a:pPr>
              <a:buNone/>
            </a:pPr>
            <a:endParaRPr lang="en-US" altLang="zh-TW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28662" y="0"/>
            <a:ext cx="7772400" cy="1071546"/>
          </a:xfrm>
        </p:spPr>
        <p:txBody>
          <a:bodyPr/>
          <a:lstStyle/>
          <a:p>
            <a:r>
              <a:rPr lang="zh-TW" altLang="en-US" dirty="0" smtClean="0"/>
              <a:t>臉書爬文展示</a:t>
            </a:r>
            <a:r>
              <a:rPr lang="en-US" altLang="zh-TW" dirty="0" smtClean="0"/>
              <a:t>(Graph API Explorer)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914400" y="1285860"/>
            <a:ext cx="7772400" cy="4733940"/>
          </a:xfrm>
        </p:spPr>
        <p:txBody>
          <a:bodyPr/>
          <a:lstStyle/>
          <a:p>
            <a:endParaRPr lang="zh-TW" alt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1243013"/>
            <a:ext cx="9143999" cy="5614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57224" y="0"/>
            <a:ext cx="7772400" cy="1000108"/>
          </a:xfrm>
        </p:spPr>
        <p:txBody>
          <a:bodyPr/>
          <a:lstStyle/>
          <a:p>
            <a:r>
              <a:rPr lang="zh-TW" altLang="en-US" dirty="0" smtClean="0"/>
              <a:t>臉書爬文展示</a:t>
            </a:r>
            <a:r>
              <a:rPr lang="en-US" altLang="zh-TW" dirty="0" smtClean="0"/>
              <a:t> (facebook4j)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928662" y="1071546"/>
            <a:ext cx="7772400" cy="4572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zh-TW" sz="1600" dirty="0" smtClean="0"/>
              <a:t>import facebook4j.*;</a:t>
            </a:r>
          </a:p>
          <a:p>
            <a:pPr>
              <a:buNone/>
            </a:pPr>
            <a:r>
              <a:rPr lang="en-US" altLang="zh-TW" sz="1600" dirty="0" smtClean="0"/>
              <a:t>import facebook4j.auth.*;</a:t>
            </a:r>
          </a:p>
          <a:p>
            <a:pPr>
              <a:buNone/>
            </a:pPr>
            <a:r>
              <a:rPr lang="en-US" altLang="zh-TW" sz="1600" dirty="0" smtClean="0"/>
              <a:t>public class FB {</a:t>
            </a:r>
          </a:p>
          <a:p>
            <a:pPr>
              <a:buNone/>
            </a:pPr>
            <a:r>
              <a:rPr lang="en-US" altLang="zh-TW" sz="1600" dirty="0" smtClean="0"/>
              <a:t>   public static void main(String[] </a:t>
            </a:r>
            <a:r>
              <a:rPr lang="en-US" altLang="zh-TW" sz="1600" dirty="0" err="1" smtClean="0"/>
              <a:t>args</a:t>
            </a:r>
            <a:r>
              <a:rPr lang="en-US" altLang="zh-TW" sz="1600" dirty="0" smtClean="0"/>
              <a:t>) throws Exception {</a:t>
            </a:r>
          </a:p>
          <a:p>
            <a:pPr>
              <a:buNone/>
            </a:pPr>
            <a:r>
              <a:rPr lang="en-US" altLang="zh-TW" sz="1600" dirty="0" smtClean="0"/>
              <a:t>      </a:t>
            </a:r>
            <a:r>
              <a:rPr lang="en-US" altLang="zh-TW" sz="1600" dirty="0" err="1" smtClean="0"/>
              <a:t>Facebook</a:t>
            </a:r>
            <a:r>
              <a:rPr lang="en-US" altLang="zh-TW" sz="1600" dirty="0" smtClean="0"/>
              <a:t> </a:t>
            </a:r>
            <a:r>
              <a:rPr lang="en-US" altLang="zh-TW" sz="1600" dirty="0" err="1" smtClean="0"/>
              <a:t>facebook</a:t>
            </a:r>
            <a:r>
              <a:rPr lang="en-US" altLang="zh-TW" sz="1600" dirty="0" smtClean="0"/>
              <a:t>=new </a:t>
            </a:r>
            <a:r>
              <a:rPr lang="en-US" altLang="zh-TW" sz="1600" dirty="0" err="1" smtClean="0"/>
              <a:t>FacebookFactory</a:t>
            </a:r>
            <a:r>
              <a:rPr lang="en-US" altLang="zh-TW" sz="1600" dirty="0" smtClean="0"/>
              <a:t>().</a:t>
            </a:r>
            <a:r>
              <a:rPr lang="en-US" altLang="zh-TW" sz="1600" dirty="0" err="1" smtClean="0"/>
              <a:t>getInstance</a:t>
            </a:r>
            <a:r>
              <a:rPr lang="en-US" altLang="zh-TW" sz="1600" dirty="0" smtClean="0"/>
              <a:t>();</a:t>
            </a:r>
          </a:p>
          <a:p>
            <a:pPr>
              <a:buNone/>
            </a:pPr>
            <a:r>
              <a:rPr lang="en-US" altLang="zh-TW" sz="1600" dirty="0" smtClean="0"/>
              <a:t>      </a:t>
            </a:r>
            <a:r>
              <a:rPr lang="en-US" altLang="zh-TW" sz="1600" dirty="0" err="1" smtClean="0"/>
              <a:t>facebook.setOAuthAppId</a:t>
            </a:r>
            <a:r>
              <a:rPr lang="en-US" altLang="zh-TW" sz="1600" dirty="0" smtClean="0"/>
              <a:t>("App ID", "App Secret");</a:t>
            </a:r>
          </a:p>
          <a:p>
            <a:pPr>
              <a:buNone/>
            </a:pPr>
            <a:r>
              <a:rPr lang="en-US" altLang="zh-TW" sz="1600" dirty="0" smtClean="0"/>
              <a:t>      </a:t>
            </a:r>
            <a:r>
              <a:rPr lang="en-US" altLang="zh-TW" sz="1600" dirty="0" err="1" smtClean="0"/>
              <a:t>facebook.setOAuthAccessToken</a:t>
            </a:r>
            <a:r>
              <a:rPr lang="en-US" altLang="zh-TW" sz="1600" dirty="0" smtClean="0"/>
              <a:t>(new </a:t>
            </a:r>
            <a:r>
              <a:rPr lang="en-US" altLang="zh-TW" sz="1600" dirty="0" err="1" smtClean="0"/>
              <a:t>AccessToken</a:t>
            </a:r>
            <a:r>
              <a:rPr lang="en-US" altLang="zh-TW" sz="1600" dirty="0" smtClean="0"/>
              <a:t>(“Access Token“, null)); //</a:t>
            </a:r>
            <a:r>
              <a:rPr lang="zh-TW" altLang="en-US" sz="1600" dirty="0" smtClean="0"/>
              <a:t>從</a:t>
            </a:r>
            <a:r>
              <a:rPr lang="en-US" altLang="zh-TW" sz="1600" dirty="0" smtClean="0"/>
              <a:t>Explorer</a:t>
            </a:r>
            <a:r>
              <a:rPr lang="zh-TW" altLang="en-US" sz="1600" dirty="0" smtClean="0"/>
              <a:t>取得</a:t>
            </a:r>
            <a:endParaRPr lang="en-US" altLang="zh-TW" sz="1600" dirty="0" smtClean="0"/>
          </a:p>
          <a:p>
            <a:pPr>
              <a:buNone/>
            </a:pPr>
            <a:r>
              <a:rPr lang="en-US" altLang="zh-TW" sz="1600" dirty="0" smtClean="0"/>
              <a:t>      </a:t>
            </a:r>
            <a:r>
              <a:rPr lang="en-US" altLang="zh-TW" sz="1600" dirty="0" err="1" smtClean="0"/>
              <a:t>ResponseList</a:t>
            </a:r>
            <a:r>
              <a:rPr lang="en-US" altLang="zh-TW" sz="1600" dirty="0" smtClean="0"/>
              <a:t>&lt;User&gt; Users = </a:t>
            </a:r>
            <a:r>
              <a:rPr lang="en-US" altLang="zh-TW" sz="1600" dirty="0" err="1" smtClean="0"/>
              <a:t>facebook.searchUsers</a:t>
            </a:r>
            <a:r>
              <a:rPr lang="en-US" altLang="zh-TW" sz="1600" dirty="0" smtClean="0"/>
              <a:t>(</a:t>
            </a:r>
            <a:r>
              <a:rPr lang="en-US" altLang="zh-TW" sz="1600" dirty="0" err="1" smtClean="0"/>
              <a:t>args</a:t>
            </a:r>
            <a:r>
              <a:rPr lang="en-US" altLang="zh-TW" sz="1600" dirty="0" smtClean="0"/>
              <a:t>[0]);  // </a:t>
            </a:r>
            <a:r>
              <a:rPr lang="zh-TW" altLang="en-US" sz="1600" dirty="0" smtClean="0"/>
              <a:t>搜尋</a:t>
            </a:r>
            <a:r>
              <a:rPr lang="en-US" altLang="zh-TW" sz="1600" dirty="0" err="1" smtClean="0"/>
              <a:t>args</a:t>
            </a:r>
            <a:r>
              <a:rPr lang="en-US" altLang="zh-TW" sz="1600" dirty="0" smtClean="0"/>
              <a:t>[0]</a:t>
            </a:r>
            <a:r>
              <a:rPr lang="zh-TW" altLang="en-US" sz="1600" dirty="0" smtClean="0"/>
              <a:t>人名</a:t>
            </a:r>
            <a:endParaRPr lang="en-US" altLang="zh-TW" sz="1600" dirty="0" smtClean="0"/>
          </a:p>
          <a:p>
            <a:pPr>
              <a:buNone/>
            </a:pPr>
            <a:r>
              <a:rPr lang="en-US" altLang="zh-TW" sz="1600" dirty="0" smtClean="0"/>
              <a:t>      for (User </a:t>
            </a:r>
            <a:r>
              <a:rPr lang="en-US" altLang="zh-TW" sz="1600" dirty="0" err="1" smtClean="0"/>
              <a:t>user</a:t>
            </a:r>
            <a:r>
              <a:rPr lang="en-US" altLang="zh-TW" sz="1600" dirty="0" smtClean="0"/>
              <a:t> : Users) {</a:t>
            </a:r>
          </a:p>
          <a:p>
            <a:pPr>
              <a:buNone/>
            </a:pPr>
            <a:r>
              <a:rPr lang="en-US" altLang="zh-TW" sz="1600" dirty="0" smtClean="0"/>
              <a:t>         </a:t>
            </a:r>
            <a:r>
              <a:rPr lang="en-US" altLang="zh-TW" sz="1600" dirty="0" err="1" smtClean="0"/>
              <a:t>System.out.println</a:t>
            </a:r>
            <a:r>
              <a:rPr lang="en-US" altLang="zh-TW" sz="1600" dirty="0" smtClean="0"/>
              <a:t>(</a:t>
            </a:r>
            <a:r>
              <a:rPr lang="en-US" altLang="zh-TW" sz="1600" dirty="0" err="1" smtClean="0"/>
              <a:t>user.getId</a:t>
            </a:r>
            <a:r>
              <a:rPr lang="en-US" altLang="zh-TW" sz="1600" dirty="0" smtClean="0"/>
              <a:t>() + ", " + </a:t>
            </a:r>
            <a:r>
              <a:rPr lang="en-US" altLang="zh-TW" sz="1600" dirty="0" err="1" smtClean="0"/>
              <a:t>user.getName</a:t>
            </a:r>
            <a:r>
              <a:rPr lang="en-US" altLang="zh-TW" sz="1600" dirty="0" smtClean="0"/>
              <a:t>());</a:t>
            </a:r>
          </a:p>
          <a:p>
            <a:pPr>
              <a:buNone/>
            </a:pPr>
            <a:r>
              <a:rPr lang="en-US" altLang="zh-TW" sz="1600" dirty="0" smtClean="0"/>
              <a:t>      }</a:t>
            </a:r>
          </a:p>
          <a:p>
            <a:pPr>
              <a:buNone/>
            </a:pPr>
            <a:r>
              <a:rPr lang="en-US" altLang="zh-TW" sz="1600" dirty="0" smtClean="0"/>
              <a:t>      </a:t>
            </a:r>
            <a:r>
              <a:rPr lang="en-US" altLang="zh-TW" sz="1600" dirty="0" err="1" smtClean="0"/>
              <a:t>System.out.println</a:t>
            </a:r>
            <a:r>
              <a:rPr lang="en-US" altLang="zh-TW" sz="1600" dirty="0" smtClean="0"/>
              <a:t>(“\n\n" + </a:t>
            </a:r>
            <a:r>
              <a:rPr lang="en-US" altLang="zh-TW" sz="1600" dirty="0" err="1" smtClean="0"/>
              <a:t>args</a:t>
            </a:r>
            <a:r>
              <a:rPr lang="en-US" altLang="zh-TW" sz="1600" dirty="0" smtClean="0"/>
              <a:t>[1] + “ Posts");</a:t>
            </a:r>
            <a:r>
              <a:rPr lang="zh-TW" altLang="en-US" sz="1600" dirty="0" smtClean="0"/>
              <a:t>   </a:t>
            </a:r>
            <a:r>
              <a:rPr lang="en-US" altLang="zh-TW" sz="1600" dirty="0" smtClean="0"/>
              <a:t>//</a:t>
            </a:r>
            <a:r>
              <a:rPr lang="zh-TW" altLang="en-US" sz="1600" dirty="0" smtClean="0"/>
              <a:t>搜尋</a:t>
            </a:r>
            <a:r>
              <a:rPr lang="en-US" altLang="zh-TW" sz="1600" dirty="0" err="1" smtClean="0"/>
              <a:t>args</a:t>
            </a:r>
            <a:r>
              <a:rPr lang="en-US" altLang="zh-TW" sz="1600" dirty="0" smtClean="0"/>
              <a:t>[1]</a:t>
            </a:r>
            <a:r>
              <a:rPr lang="zh-TW" altLang="en-US" sz="1600" dirty="0" smtClean="0"/>
              <a:t>公司貼文</a:t>
            </a:r>
            <a:endParaRPr lang="en-US" altLang="zh-TW" sz="1600" dirty="0" smtClean="0"/>
          </a:p>
          <a:p>
            <a:pPr>
              <a:buNone/>
            </a:pPr>
            <a:r>
              <a:rPr lang="en-US" altLang="zh-TW" sz="1600" dirty="0" smtClean="0"/>
              <a:t>      </a:t>
            </a:r>
            <a:r>
              <a:rPr lang="en-US" altLang="zh-TW" sz="1600" dirty="0" err="1" smtClean="0"/>
              <a:t>ResponseList</a:t>
            </a:r>
            <a:r>
              <a:rPr lang="en-US" altLang="zh-TW" sz="1600" dirty="0" smtClean="0"/>
              <a:t>&lt;Post&gt; Posts = </a:t>
            </a:r>
            <a:r>
              <a:rPr lang="en-US" altLang="zh-TW" sz="1600" dirty="0" err="1" smtClean="0"/>
              <a:t>facebook.getFeed</a:t>
            </a:r>
            <a:r>
              <a:rPr lang="en-US" altLang="zh-TW" sz="1600" dirty="0" smtClean="0"/>
              <a:t>(</a:t>
            </a:r>
            <a:r>
              <a:rPr lang="en-US" altLang="zh-TW" sz="1600" dirty="0" err="1" smtClean="0"/>
              <a:t>args</a:t>
            </a:r>
            <a:r>
              <a:rPr lang="en-US" altLang="zh-TW" sz="1600" dirty="0" smtClean="0"/>
              <a:t>[1]);</a:t>
            </a:r>
          </a:p>
          <a:p>
            <a:pPr>
              <a:buNone/>
            </a:pPr>
            <a:r>
              <a:rPr lang="en-US" altLang="zh-TW" sz="1600" dirty="0" smtClean="0"/>
              <a:t>      for (Post </a:t>
            </a:r>
            <a:r>
              <a:rPr lang="en-US" altLang="zh-TW" sz="1600" dirty="0" err="1" smtClean="0"/>
              <a:t>post</a:t>
            </a:r>
            <a:r>
              <a:rPr lang="en-US" altLang="zh-TW" sz="1600" dirty="0" smtClean="0"/>
              <a:t> : Posts) {</a:t>
            </a:r>
          </a:p>
          <a:p>
            <a:pPr>
              <a:buNone/>
            </a:pPr>
            <a:r>
              <a:rPr lang="en-US" altLang="zh-TW" sz="1600" dirty="0" smtClean="0"/>
              <a:t>         </a:t>
            </a:r>
            <a:r>
              <a:rPr lang="en-US" altLang="zh-TW" sz="1600" dirty="0" err="1" smtClean="0"/>
              <a:t>System.out.println</a:t>
            </a:r>
            <a:r>
              <a:rPr lang="en-US" altLang="zh-TW" sz="1600" dirty="0" smtClean="0"/>
              <a:t>(</a:t>
            </a:r>
            <a:r>
              <a:rPr lang="en-US" altLang="zh-TW" sz="1600" dirty="0" err="1" smtClean="0"/>
              <a:t>post.getId</a:t>
            </a:r>
            <a:r>
              <a:rPr lang="en-US" altLang="zh-TW" sz="1600" dirty="0" smtClean="0"/>
              <a:t>() + ", " + </a:t>
            </a:r>
            <a:r>
              <a:rPr lang="en-US" altLang="zh-TW" sz="1600" dirty="0" err="1" smtClean="0"/>
              <a:t>post.getMessage</a:t>
            </a:r>
            <a:r>
              <a:rPr lang="en-US" altLang="zh-TW" sz="1600" dirty="0" smtClean="0"/>
              <a:t>());</a:t>
            </a:r>
          </a:p>
          <a:p>
            <a:pPr>
              <a:buNone/>
            </a:pPr>
            <a:r>
              <a:rPr lang="en-US" altLang="zh-TW" sz="1600" dirty="0" smtClean="0"/>
              <a:t>      }</a:t>
            </a:r>
          </a:p>
          <a:p>
            <a:pPr>
              <a:buNone/>
            </a:pPr>
            <a:r>
              <a:rPr lang="en-US" altLang="zh-TW" sz="1600" dirty="0" smtClean="0"/>
              <a:t>   }</a:t>
            </a:r>
          </a:p>
          <a:p>
            <a:pPr>
              <a:buNone/>
            </a:pPr>
            <a:r>
              <a:rPr lang="en-US" altLang="zh-TW" sz="1600" dirty="0" smtClean="0"/>
              <a:t>}</a:t>
            </a:r>
            <a:endParaRPr lang="zh-TW" alt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不同方法討論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 smtClean="0"/>
              <a:t>Graph API Explorer</a:t>
            </a:r>
            <a:r>
              <a:rPr lang="zh-TW" altLang="en-US" dirty="0" smtClean="0"/>
              <a:t>，</a:t>
            </a:r>
            <a:r>
              <a:rPr lang="en-US" altLang="zh-TW" dirty="0" smtClean="0"/>
              <a:t>Python </a:t>
            </a:r>
            <a:r>
              <a:rPr lang="en-US" altLang="zh-TW" dirty="0" err="1" smtClean="0"/>
              <a:t>facebook-sdk</a:t>
            </a:r>
            <a:r>
              <a:rPr lang="zh-TW" altLang="en-US" dirty="0" smtClean="0"/>
              <a:t>，</a:t>
            </a:r>
            <a:r>
              <a:rPr lang="en-US" altLang="zh-TW" dirty="0" smtClean="0"/>
              <a:t>Java facebook4j </a:t>
            </a:r>
            <a:r>
              <a:rPr lang="zh-TW" altLang="en-US" dirty="0" smtClean="0"/>
              <a:t>抓到的資料內容是一樣的，自</a:t>
            </a:r>
            <a:r>
              <a:rPr lang="en-US" altLang="zh-TW" dirty="0" smtClean="0"/>
              <a:t>API 2.0</a:t>
            </a:r>
            <a:r>
              <a:rPr lang="zh-TW" altLang="en-US" dirty="0" smtClean="0"/>
              <a:t>開始，能抓回的資料已大受限制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三種方法差異在什麼地方</a:t>
            </a:r>
            <a:r>
              <a:rPr lang="en-US" altLang="zh-TW" dirty="0" smtClean="0"/>
              <a:t>?</a:t>
            </a:r>
          </a:p>
          <a:p>
            <a:r>
              <a:rPr lang="zh-TW" altLang="en-US" dirty="0" smtClean="0"/>
              <a:t>如何可以抓取如登入的臉書首頁那麼多之訊息</a:t>
            </a:r>
            <a:r>
              <a:rPr lang="en-US" altLang="zh-TW" dirty="0" smtClean="0"/>
              <a:t>?</a:t>
            </a:r>
          </a:p>
          <a:p>
            <a:pPr lvl="1"/>
            <a:r>
              <a:rPr lang="en-US" altLang="zh-TW" dirty="0" err="1" smtClean="0"/>
              <a:t>Scrapy</a:t>
            </a:r>
            <a:endParaRPr lang="en-US" altLang="zh-TW" dirty="0" smtClean="0"/>
          </a:p>
          <a:p>
            <a:pPr lvl="1"/>
            <a:r>
              <a:rPr lang="zh-TW" altLang="en-US" dirty="0" smtClean="0">
                <a:hlinkClick r:id="rId2"/>
              </a:rPr>
              <a:t>處理網頁中不斷拉長的列表</a:t>
            </a:r>
            <a:r>
              <a:rPr lang="en-US" altLang="zh-TW" dirty="0" smtClean="0">
                <a:hlinkClick r:id="rId2"/>
              </a:rPr>
              <a:t>(</a:t>
            </a:r>
            <a:r>
              <a:rPr lang="zh-TW" altLang="en-US" dirty="0" smtClean="0">
                <a:hlinkClick r:id="rId2"/>
              </a:rPr>
              <a:t>如朋友</a:t>
            </a:r>
            <a:r>
              <a:rPr lang="en-US" altLang="zh-TW" dirty="0" smtClean="0">
                <a:hlinkClick r:id="rId2"/>
              </a:rPr>
              <a:t>)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文本資料範例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 smtClean="0"/>
              <a:t>臉書貼文及按讚的個數</a:t>
            </a:r>
            <a:endParaRPr lang="en-US" altLang="zh-TW" dirty="0" smtClean="0"/>
          </a:p>
          <a:p>
            <a:r>
              <a:rPr lang="en-US" altLang="zh-TW" dirty="0" smtClean="0"/>
              <a:t>PTT</a:t>
            </a:r>
            <a:r>
              <a:rPr lang="zh-TW" altLang="en-US" dirty="0" smtClean="0"/>
              <a:t>討論版</a:t>
            </a:r>
            <a:endParaRPr lang="en-US" altLang="zh-TW" dirty="0" smtClean="0"/>
          </a:p>
          <a:p>
            <a:r>
              <a:rPr lang="en-US" altLang="zh-TW" dirty="0" smtClean="0"/>
              <a:t>App Store </a:t>
            </a:r>
            <a:r>
              <a:rPr lang="zh-TW" altLang="en-US" dirty="0" smtClean="0"/>
              <a:t>商品討論版</a:t>
            </a:r>
            <a:endParaRPr lang="en-US" altLang="zh-TW" dirty="0" smtClean="0"/>
          </a:p>
          <a:p>
            <a:r>
              <a:rPr lang="zh-TW" altLang="en-US" dirty="0" smtClean="0"/>
              <a:t>政治議題討論版</a:t>
            </a:r>
            <a:endParaRPr lang="en-US" altLang="zh-TW" dirty="0" smtClean="0"/>
          </a:p>
          <a:p>
            <a:r>
              <a:rPr lang="zh-TW" altLang="en-US" dirty="0" smtClean="0"/>
              <a:t>電影評論 </a:t>
            </a:r>
            <a:r>
              <a:rPr lang="en-US" altLang="zh-TW" dirty="0" smtClean="0"/>
              <a:t>(IMDB)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hlinkClick r:id="rId2"/>
              </a:rPr>
              <a:t>IMDB</a:t>
            </a:r>
            <a:r>
              <a:rPr lang="en-US" altLang="zh-TW" dirty="0" smtClean="0"/>
              <a:t> </a:t>
            </a:r>
            <a:r>
              <a:rPr lang="zh-TW" altLang="en-US" dirty="0" smtClean="0"/>
              <a:t>範例資料集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dirty="0" smtClean="0"/>
              <a:t>共一千筆文本資料，其中</a:t>
            </a:r>
            <a:r>
              <a:rPr lang="en-US" altLang="zh-TW" dirty="0" smtClean="0"/>
              <a:t>500</a:t>
            </a:r>
            <a:r>
              <a:rPr lang="zh-TW" altLang="en-US" dirty="0" smtClean="0"/>
              <a:t>篇為正面評價</a:t>
            </a:r>
            <a:r>
              <a:rPr lang="en-US" altLang="zh-TW" dirty="0" smtClean="0"/>
              <a:t>(1)</a:t>
            </a:r>
            <a:r>
              <a:rPr lang="zh-TW" altLang="en-US" dirty="0" smtClean="0"/>
              <a:t>，另</a:t>
            </a:r>
            <a:r>
              <a:rPr lang="en-US" altLang="zh-TW" dirty="0" smtClean="0"/>
              <a:t>500</a:t>
            </a:r>
            <a:r>
              <a:rPr lang="zh-TW" altLang="en-US" dirty="0" smtClean="0"/>
              <a:t>篇為負面評價</a:t>
            </a:r>
            <a:r>
              <a:rPr lang="en-US" altLang="zh-TW" dirty="0" smtClean="0"/>
              <a:t>(0)</a:t>
            </a:r>
          </a:p>
          <a:p>
            <a:pPr lvl="1"/>
            <a:r>
              <a:rPr lang="en-US" altLang="zh-TW" dirty="0" smtClean="0"/>
              <a:t>A very, very, very slow-moving, aimless movie about a distressed, drifting young man.  	0</a:t>
            </a:r>
          </a:p>
          <a:p>
            <a:pPr lvl="1"/>
            <a:r>
              <a:rPr lang="en-US" altLang="zh-TW" dirty="0" smtClean="0"/>
              <a:t>Loved the casting of Jimmy Buffet as the science teacher.  	1</a:t>
            </a:r>
          </a:p>
          <a:p>
            <a:r>
              <a:rPr lang="zh-TW" altLang="en-US" dirty="0" smtClean="0"/>
              <a:t>分析的目的 </a:t>
            </a:r>
            <a:r>
              <a:rPr lang="en-US" altLang="zh-TW" dirty="0" smtClean="0"/>
              <a:t>- </a:t>
            </a:r>
            <a:r>
              <a:rPr lang="zh-TW" altLang="en-US" dirty="0" smtClean="0"/>
              <a:t>情感分析</a:t>
            </a:r>
            <a:r>
              <a:rPr lang="en-US" altLang="zh-TW" dirty="0" smtClean="0"/>
              <a:t>(sentiment analysis)</a:t>
            </a:r>
          </a:p>
          <a:p>
            <a:pPr lvl="1"/>
            <a:r>
              <a:rPr lang="zh-TW" altLang="en-US" dirty="0" smtClean="0"/>
              <a:t>希望能找出模式來自動判斷一個文本評價是正面或負面</a:t>
            </a:r>
            <a:endParaRPr lang="en-US" altLang="zh-TW" dirty="0" smtClean="0"/>
          </a:p>
          <a:p>
            <a:r>
              <a:rPr lang="zh-TW" altLang="en-US" dirty="0" smtClean="0"/>
              <a:t>分析的方法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文本資料處理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使用機器學習演算法找模式</a:t>
            </a:r>
            <a:endParaRPr lang="en-US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文本資料處理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 smtClean="0"/>
              <a:t>一般流程</a:t>
            </a:r>
            <a:r>
              <a:rPr lang="en-US" altLang="zh-TW" dirty="0" smtClean="0"/>
              <a:t>(</a:t>
            </a:r>
            <a:r>
              <a:rPr lang="zh-TW" altLang="en-US" dirty="0" smtClean="0"/>
              <a:t>以英文為例</a:t>
            </a:r>
            <a:r>
              <a:rPr lang="en-US" altLang="zh-TW" dirty="0" smtClean="0"/>
              <a:t>)</a:t>
            </a:r>
          </a:p>
          <a:p>
            <a:pPr lvl="1"/>
            <a:r>
              <a:rPr lang="zh-TW" altLang="en-US" dirty="0" smtClean="0"/>
              <a:t>字根</a:t>
            </a:r>
            <a:r>
              <a:rPr lang="en-US" altLang="zh-TW" dirty="0" smtClean="0"/>
              <a:t>(stemming)</a:t>
            </a:r>
            <a:r>
              <a:rPr lang="zh-TW" altLang="en-US" dirty="0" smtClean="0"/>
              <a:t>處理</a:t>
            </a:r>
            <a:r>
              <a:rPr lang="en-US" altLang="zh-TW" dirty="0" smtClean="0"/>
              <a:t>:</a:t>
            </a:r>
            <a:r>
              <a:rPr lang="zh-TW" altLang="en-US" dirty="0" smtClean="0"/>
              <a:t> </a:t>
            </a:r>
            <a:r>
              <a:rPr lang="en-US" altLang="zh-TW" dirty="0" smtClean="0"/>
              <a:t>cry, cried, crying, cries  =&gt; cry</a:t>
            </a:r>
          </a:p>
          <a:p>
            <a:pPr lvl="1"/>
            <a:r>
              <a:rPr lang="zh-TW" altLang="en-US" dirty="0" smtClean="0"/>
              <a:t>常用字</a:t>
            </a:r>
            <a:r>
              <a:rPr lang="en-US" altLang="zh-TW" dirty="0" smtClean="0"/>
              <a:t>(stop word)</a:t>
            </a:r>
            <a:r>
              <a:rPr lang="zh-TW" altLang="en-US" dirty="0" smtClean="0"/>
              <a:t>處理</a:t>
            </a:r>
            <a:r>
              <a:rPr lang="en-US" altLang="zh-TW" dirty="0" smtClean="0"/>
              <a:t>: a, an, the, …</a:t>
            </a:r>
          </a:p>
          <a:p>
            <a:pPr lvl="1"/>
            <a:r>
              <a:rPr lang="zh-TW" altLang="en-US" dirty="0" smtClean="0"/>
              <a:t>字頻</a:t>
            </a:r>
            <a:r>
              <a:rPr lang="en-US" altLang="zh-TW" dirty="0" smtClean="0"/>
              <a:t>(term frequency, </a:t>
            </a:r>
            <a:r>
              <a:rPr lang="en-US" altLang="zh-TW" dirty="0" err="1" smtClean="0"/>
              <a:t>tf</a:t>
            </a:r>
            <a:r>
              <a:rPr lang="en-US" altLang="zh-TW" dirty="0" smtClean="0"/>
              <a:t>):</a:t>
            </a:r>
            <a:r>
              <a:rPr lang="zh-TW" altLang="en-US" dirty="0" smtClean="0"/>
              <a:t> 單字</a:t>
            </a:r>
            <a:r>
              <a:rPr lang="en-US" altLang="zh-TW" dirty="0" smtClean="0"/>
              <a:t>(</a:t>
            </a:r>
            <a:r>
              <a:rPr lang="zh-TW" altLang="en-US" dirty="0" smtClean="0"/>
              <a:t>詞</a:t>
            </a:r>
            <a:r>
              <a:rPr lang="en-US" altLang="zh-TW" dirty="0" smtClean="0"/>
              <a:t>)</a:t>
            </a:r>
            <a:r>
              <a:rPr lang="zh-TW" altLang="en-US" dirty="0" smtClean="0"/>
              <a:t>出現在一個文本中的頻率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反向文件頻率</a:t>
            </a:r>
            <a:r>
              <a:rPr lang="en-US" altLang="zh-TW" dirty="0" smtClean="0"/>
              <a:t>(inverse document frequency, </a:t>
            </a:r>
            <a:r>
              <a:rPr lang="en-US" altLang="zh-TW" dirty="0" err="1" smtClean="0"/>
              <a:t>idf</a:t>
            </a:r>
            <a:r>
              <a:rPr lang="en-US" altLang="zh-TW" dirty="0" smtClean="0"/>
              <a:t>):</a:t>
            </a:r>
            <a:r>
              <a:rPr lang="zh-TW" altLang="en-US" dirty="0" smtClean="0"/>
              <a:t> 單字</a:t>
            </a:r>
            <a:r>
              <a:rPr lang="en-US" altLang="zh-TW" dirty="0" smtClean="0"/>
              <a:t>(</a:t>
            </a:r>
            <a:r>
              <a:rPr lang="zh-TW" altLang="en-US" dirty="0" smtClean="0"/>
              <a:t>詞</a:t>
            </a:r>
            <a:r>
              <a:rPr lang="en-US" altLang="zh-TW" dirty="0" smtClean="0"/>
              <a:t>)</a:t>
            </a:r>
            <a:r>
              <a:rPr lang="zh-TW" altLang="en-US" dirty="0" smtClean="0"/>
              <a:t>出現在文件集合中的頻率</a:t>
            </a:r>
            <a:r>
              <a:rPr lang="en-US" altLang="zh-TW" dirty="0" smtClean="0"/>
              <a:t>(</a:t>
            </a:r>
            <a:r>
              <a:rPr lang="zh-TW" altLang="en-US" dirty="0" smtClean="0"/>
              <a:t>以文件為基礎</a:t>
            </a:r>
            <a:r>
              <a:rPr lang="en-US" altLang="zh-TW" dirty="0" smtClean="0"/>
              <a:t>)</a:t>
            </a:r>
          </a:p>
          <a:p>
            <a:pPr lvl="1"/>
            <a:r>
              <a:rPr lang="zh-TW" altLang="en-US" dirty="0" smtClean="0"/>
              <a:t>其他有利於分析的屬性萃取方法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近日以來，深度學習</a:t>
            </a:r>
            <a:r>
              <a:rPr lang="en-US" altLang="zh-TW" dirty="0" smtClean="0"/>
              <a:t>(deep learning)</a:t>
            </a:r>
            <a:r>
              <a:rPr lang="zh-TW" altLang="en-US" dirty="0" smtClean="0"/>
              <a:t>提供另一種屬性萃取的方法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文本資料處理範例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124472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altLang="zh-TW" dirty="0" smtClean="0"/>
              <a:t>@attribute </a:t>
            </a:r>
            <a:r>
              <a:rPr lang="en-US" altLang="zh-TW" dirty="0" err="1" smtClean="0"/>
              <a:t>absolut</a:t>
            </a:r>
            <a:r>
              <a:rPr lang="en-US" altLang="zh-TW" dirty="0" smtClean="0"/>
              <a:t> numeric</a:t>
            </a:r>
          </a:p>
          <a:p>
            <a:pPr>
              <a:buNone/>
            </a:pPr>
            <a:r>
              <a:rPr lang="en-US" altLang="zh-TW" dirty="0" smtClean="0"/>
              <a:t>@attribute act numeric</a:t>
            </a:r>
          </a:p>
          <a:p>
            <a:pPr>
              <a:buNone/>
            </a:pPr>
            <a:r>
              <a:rPr lang="en-US" altLang="zh-TW" dirty="0" smtClean="0"/>
              <a:t>@attribute action numeric</a:t>
            </a:r>
          </a:p>
          <a:p>
            <a:pPr>
              <a:buNone/>
            </a:pPr>
            <a:r>
              <a:rPr lang="en-US" altLang="zh-TW" dirty="0" smtClean="0"/>
              <a:t>@attribute actor numeric</a:t>
            </a:r>
          </a:p>
          <a:p>
            <a:pPr>
              <a:buNone/>
            </a:pPr>
            <a:r>
              <a:rPr lang="en-US" altLang="zh-TW" dirty="0" smtClean="0"/>
              <a:t>….</a:t>
            </a:r>
          </a:p>
          <a:p>
            <a:pPr>
              <a:buNone/>
            </a:pPr>
            <a:r>
              <a:rPr lang="en-US" altLang="zh-TW" sz="2000" dirty="0" smtClean="0"/>
              <a:t>0,0,0,0,0,0,0,0,0,0,0,0,0,0,0.027293,0,0.044301,0,0.041874,0.038226,0,0,0,0,0,0,0,0,0,0,0,0,0.032657,0.035297,0,0,0,0,0,0,0,0,0,0,0,0,0,0,0.151103,0,0,0,0,0,0.061977,0,0,0,0,0,0,0.030061,0,0,0,0,0,0,0,0,0,0,0,0,0,0,0,0,0,0,0,0,0,0,0,0,0,0,0.052713,0,0,0,0.054006,0,0,0,0,0,0,0,0,0,0,0,0,0,0,0,0,0,0,0,0,0,0,0,0.041874,0,0,0,0,0,0.04205,0,0,0,0,0,0,0,0,0,0,0,0,0,0,0,0,0,0,0.054687,0,0,0,0,0.047323,0,0,0,0,0,0.050645,0,0,0,0,0,0,0,0,0,0,0,0,0,0.016569,0.044103,0.04709,0,0,0,0,0,0.045968,0,0,0,0,0,0,0,0,0,0,0,0,0,0,0,0,0,0,0,0,0,0,0,0,0,0,0,0,0,0,0,0,0,0,0,0.009017,0.024463,0,0,0,0,0,0,0,0,0,0,0,0,0,0,0,0.044704,0,0.021407,0,0,0,0,0,0,0,0,0,0,0,0,0,0,0,0.039726,0,0,0,0,0,0,0.050368,0,0,0,0,0,0,0,0,0.055037,0.022065,0,0,0,0,0,0,0,0,0,0,0,0,0,0,0,0,0,0,0,0,0,0,0,0.053028,0,0,0,0,0,0,0,0,0.028626,0,0,0,0,0,0,0,0,0,0,0,0,0,0,0,0,0,0,0,0,0,0,0,0,0,0.04333,0,0,0.026276,0,0,0,0,0.017982,0,0,0,0,0,0,0,0.040523,0,0,0,0,0,0.038914,0,0,0,0,0,0,0,0,0.027374,0.026353,0.037799,0,0,0,0,0,0,0,0,0,0,0,0,0,0,0,0,0,0,0,</a:t>
            </a:r>
            <a:r>
              <a:rPr lang="en-US" altLang="zh-TW" sz="2000" b="1" dirty="0" smtClean="0"/>
              <a:t>0</a:t>
            </a:r>
          </a:p>
          <a:p>
            <a:pPr>
              <a:buNone/>
            </a:pPr>
            <a:r>
              <a:rPr lang="en-US" altLang="zh-TW" sz="2000" dirty="0" smtClean="0"/>
              <a:t>0,0,0,0.104171,0,0,0,0,0,0.02849,0,0,0,0,0,0,0,0,0,0.042658,0,0,0,0,0,0,0,0,0,0,0,0,0,0,0,0,0,0,0,0,0,0,0,0,0,0,0,0,0,0,0.08343,0,0,0,0,0,0,0,0,0,0.061027,0,0,0,0,0,0,0,0,0,0,0,0,0,0,0.039666,0,0,0,0,0,0,0,0,0.029666,0,0,0,0,0,0,0,0.060267,0,0,0,0,0,0,0,0,0,0,0,0,0,0,0,0,0,0,0,0,0,0,0,0,0,0,0,0,0.028684,0,0,0,0,0,0,0,0,0,0,0,0,0,0,0.02113,0,0.054138,0,0,0,0,0,0,0,0,0,0,0,0.05281,0,0,0,0,0,0,0,0,0,0.074098,0,0,0,0.102111,0,0.01849,0,0,0,0,0,0,0,0,0,0,0,0,0,0,0,0,0,0.045908,0,0,0,0,0,0,0,0,0,0.021361,0,0,0,0,0,0,0,0,0,0,0,0,0,0,0,0.020125,0,0,0,0,0,0.061418,0.049661,0,0,0,0,0,0,0,0,0,0,0.02336,0,0,0,0,0,0,0,0,0,0,0,0,0,0,0,0.033443,0,0,0.055305,0,0,0,0,0,0,0,0,0,0,0,0,0,0,0,0,0,0,0,0,0,0,0.038846,0,0,0,0,0,0,0,0,0,0,0,0.021419,0,0,0,0,0,0,0.045041,0,0,0,0,0,0,0,0,0,0,0,0,0,0,0,0,0,0,0,0.023117,0,0,0,0,0,0,0,0,0,0,0,0,0,0,0,0.042181,0,0,0,0,0,0,0,0,0,0,0,0,0,0,0,0,0,0,0,0,0,0,0,0,0,0,0.061096,0,0,0,0,0,0,0,0,0,0,0,0,0,0,0,0,0,0,0,0,0,</a:t>
            </a:r>
            <a:r>
              <a:rPr lang="en-US" altLang="zh-TW" sz="2000" b="1" dirty="0" smtClean="0"/>
              <a:t>1</a:t>
            </a:r>
            <a:endParaRPr lang="zh-TW" alt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機器學習</a:t>
            </a:r>
            <a:r>
              <a:rPr lang="en-US" altLang="zh-TW" dirty="0" smtClean="0"/>
              <a:t>(machine learning)</a:t>
            </a:r>
            <a:r>
              <a:rPr lang="zh-TW" altLang="en-US" dirty="0" smtClean="0"/>
              <a:t>演算法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 smtClean="0"/>
              <a:t>SAS </a:t>
            </a:r>
            <a:r>
              <a:rPr lang="en-US" altLang="zh-TW" dirty="0" err="1" smtClean="0"/>
              <a:t>OnDemand</a:t>
            </a:r>
            <a:r>
              <a:rPr lang="en-US" altLang="zh-TW" dirty="0" smtClean="0"/>
              <a:t> for Academics: </a:t>
            </a:r>
            <a:r>
              <a:rPr lang="zh-TW" altLang="en-US" dirty="0" smtClean="0"/>
              <a:t>學生、老師可以免費註冊，並使用</a:t>
            </a:r>
            <a:r>
              <a:rPr lang="en-US" altLang="zh-TW" dirty="0" smtClean="0"/>
              <a:t>SAS</a:t>
            </a:r>
            <a:r>
              <a:rPr lang="zh-TW" altLang="en-US" dirty="0" smtClean="0"/>
              <a:t>雲端平台服務做計算。可處理大量數據</a:t>
            </a:r>
            <a:endParaRPr lang="en-US" altLang="zh-TW" dirty="0" smtClean="0"/>
          </a:p>
          <a:p>
            <a:r>
              <a:rPr lang="en-US" altLang="zh-TW" dirty="0" err="1" smtClean="0"/>
              <a:t>Weka</a:t>
            </a:r>
            <a:r>
              <a:rPr lang="en-US" altLang="zh-TW" dirty="0" smtClean="0"/>
              <a:t>: </a:t>
            </a:r>
            <a:r>
              <a:rPr lang="zh-TW" altLang="en-US" dirty="0" smtClean="0"/>
              <a:t>一個基於</a:t>
            </a:r>
            <a:r>
              <a:rPr lang="en-US" altLang="zh-TW" dirty="0" smtClean="0"/>
              <a:t>Java</a:t>
            </a:r>
            <a:r>
              <a:rPr lang="zh-TW" altLang="en-US" dirty="0" smtClean="0"/>
              <a:t>的有名機器學習套件，開放原始碼，可處理單機所能容忍的資料量</a:t>
            </a:r>
            <a:endParaRPr lang="en-US" altLang="zh-TW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本週課程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 smtClean="0"/>
              <a:t>網路爬文</a:t>
            </a:r>
            <a:endParaRPr lang="en-US" altLang="zh-TW" dirty="0" smtClean="0"/>
          </a:p>
          <a:p>
            <a:r>
              <a:rPr lang="zh-TW" altLang="en-US" dirty="0" smtClean="0"/>
              <a:t>社群網站</a:t>
            </a:r>
            <a:r>
              <a:rPr lang="en-US" altLang="zh-TW" dirty="0" smtClean="0"/>
              <a:t>(</a:t>
            </a:r>
            <a:r>
              <a:rPr lang="zh-TW" altLang="en-US" dirty="0" smtClean="0"/>
              <a:t>臉書</a:t>
            </a:r>
            <a:r>
              <a:rPr lang="en-US" altLang="zh-TW" dirty="0" smtClean="0"/>
              <a:t>)</a:t>
            </a:r>
            <a:r>
              <a:rPr lang="zh-TW" altLang="en-US" dirty="0" smtClean="0"/>
              <a:t>爬文</a:t>
            </a:r>
            <a:endParaRPr lang="en-US" altLang="zh-TW" dirty="0" smtClean="0"/>
          </a:p>
          <a:p>
            <a:r>
              <a:rPr lang="zh-TW" altLang="en-US" dirty="0" smtClean="0"/>
              <a:t>文本資料處理</a:t>
            </a:r>
            <a:endParaRPr lang="en-US" altLang="zh-TW" dirty="0" smtClean="0"/>
          </a:p>
          <a:p>
            <a:r>
              <a:rPr lang="zh-TW" altLang="en-US" dirty="0" smtClean="0"/>
              <a:t>文本情感分析</a:t>
            </a:r>
            <a:endParaRPr lang="en-US" altLang="zh-TW" dirty="0" smtClean="0"/>
          </a:p>
          <a:p>
            <a:r>
              <a:rPr lang="zh-TW" altLang="en-US" dirty="0" smtClean="0"/>
              <a:t>結論</a:t>
            </a:r>
            <a:endParaRPr lang="en-US" altLang="zh-TW" dirty="0" smtClean="0"/>
          </a:p>
          <a:p>
            <a:r>
              <a:rPr lang="zh-TW" altLang="en-US" dirty="0" smtClean="0"/>
              <a:t>參考資料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582594"/>
          </a:xfrm>
        </p:spPr>
        <p:txBody>
          <a:bodyPr>
            <a:normAutofit fontScale="90000"/>
          </a:bodyPr>
          <a:lstStyle/>
          <a:p>
            <a:r>
              <a:rPr lang="en-US" altLang="zh-TW" dirty="0" smtClean="0">
                <a:hlinkClick r:id="rId2"/>
              </a:rPr>
              <a:t>SAS </a:t>
            </a:r>
            <a:r>
              <a:rPr lang="en-US" altLang="zh-TW" dirty="0" err="1" smtClean="0">
                <a:hlinkClick r:id="rId2"/>
              </a:rPr>
              <a:t>OnDemand</a:t>
            </a:r>
            <a:r>
              <a:rPr lang="en-US" altLang="zh-TW" dirty="0" smtClean="0">
                <a:hlinkClick r:id="rId2"/>
              </a:rPr>
              <a:t> for Academics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12" y="928670"/>
            <a:ext cx="9001188" cy="592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 smtClean="0">
                <a:hlinkClick r:id="rId2"/>
              </a:rPr>
              <a:t>Weka</a:t>
            </a:r>
            <a:r>
              <a:rPr lang="en-US" altLang="zh-TW" dirty="0" smtClean="0"/>
              <a:t> </a:t>
            </a:r>
            <a:r>
              <a:rPr lang="zh-TW" altLang="en-US" dirty="0" smtClean="0"/>
              <a:t>展示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 smtClean="0"/>
              <a:t>使用決策樹</a:t>
            </a:r>
            <a:r>
              <a:rPr lang="en-US" altLang="zh-TW" dirty="0" smtClean="0"/>
              <a:t>(decision tree)</a:t>
            </a:r>
            <a:r>
              <a:rPr lang="zh-TW" altLang="en-US" dirty="0" smtClean="0"/>
              <a:t>、隨機深林</a:t>
            </a:r>
            <a:r>
              <a:rPr lang="en-US" altLang="zh-TW" dirty="0" smtClean="0"/>
              <a:t>(random forest)</a:t>
            </a:r>
            <a:r>
              <a:rPr lang="zh-TW" altLang="en-US" dirty="0" smtClean="0"/>
              <a:t>、邏輯式迴歸</a:t>
            </a:r>
            <a:r>
              <a:rPr lang="en-US" altLang="zh-TW" dirty="0" smtClean="0"/>
              <a:t>(logistic regression)</a:t>
            </a:r>
            <a:r>
              <a:rPr lang="zh-TW" altLang="en-US" dirty="0" smtClean="0"/>
              <a:t>演算法作機器學習</a:t>
            </a:r>
            <a:endParaRPr lang="en-US" altLang="zh-TW" dirty="0" smtClean="0"/>
          </a:p>
          <a:p>
            <a:r>
              <a:rPr lang="zh-TW" altLang="en-US" dirty="0" smtClean="0"/>
              <a:t>使用</a:t>
            </a:r>
            <a:r>
              <a:rPr lang="en-US" altLang="zh-TW" dirty="0" smtClean="0"/>
              <a:t>66%</a:t>
            </a:r>
            <a:r>
              <a:rPr lang="zh-TW" altLang="en-US" dirty="0" smtClean="0"/>
              <a:t>資料訓練，</a:t>
            </a:r>
            <a:r>
              <a:rPr lang="en-US" altLang="zh-TW" dirty="0" smtClean="0"/>
              <a:t>34%</a:t>
            </a:r>
            <a:r>
              <a:rPr lang="zh-TW" altLang="en-US" dirty="0" smtClean="0"/>
              <a:t>資料測試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文本情感分析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800128" y="1500206"/>
            <a:ext cx="7772400" cy="4572000"/>
          </a:xfrm>
        </p:spPr>
        <p:txBody>
          <a:bodyPr/>
          <a:lstStyle/>
          <a:p>
            <a:r>
              <a:rPr lang="zh-TW" altLang="en-US" dirty="0" smtClean="0"/>
              <a:t>以上述</a:t>
            </a:r>
            <a:r>
              <a:rPr lang="en-US" altLang="zh-TW" dirty="0" smtClean="0"/>
              <a:t>IMDB</a:t>
            </a:r>
            <a:r>
              <a:rPr lang="zh-TW" altLang="en-US" dirty="0" smtClean="0"/>
              <a:t>資料集為例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文本資料處理 </a:t>
            </a:r>
            <a:r>
              <a:rPr lang="en-US" altLang="zh-TW" dirty="0" smtClean="0"/>
              <a:t>=&gt; </a:t>
            </a:r>
            <a:r>
              <a:rPr lang="zh-TW" altLang="en-US" dirty="0" smtClean="0"/>
              <a:t>以特徵字為基底的數值向量，這是對於文本資料的一般處理方式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以機器學習演算法</a:t>
            </a:r>
            <a:r>
              <a:rPr lang="en-US" altLang="zh-TW" dirty="0" smtClean="0"/>
              <a:t>(</a:t>
            </a:r>
            <a:r>
              <a:rPr lang="zh-TW" altLang="en-US" dirty="0" smtClean="0"/>
              <a:t>決策樹、迴歸、</a:t>
            </a:r>
            <a:r>
              <a:rPr lang="en-US" altLang="zh-TW" dirty="0" smtClean="0"/>
              <a:t>…)</a:t>
            </a:r>
            <a:r>
              <a:rPr lang="zh-TW" altLang="en-US" dirty="0" smtClean="0"/>
              <a:t>訓練一個效果可接受的預測模型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利用該模型自動預測未來新進文本</a:t>
            </a:r>
            <a:r>
              <a:rPr lang="en-US" altLang="zh-TW" dirty="0" smtClean="0"/>
              <a:t>(</a:t>
            </a:r>
            <a:r>
              <a:rPr lang="zh-TW" altLang="en-US" dirty="0" smtClean="0"/>
              <a:t>一位觀眾的評論</a:t>
            </a:r>
            <a:r>
              <a:rPr lang="en-US" altLang="zh-TW" dirty="0" smtClean="0"/>
              <a:t>)</a:t>
            </a:r>
            <a:r>
              <a:rPr lang="zh-TW" altLang="en-US" dirty="0" smtClean="0"/>
              <a:t>之</a:t>
            </a:r>
            <a:r>
              <a:rPr lang="en-US" altLang="zh-TW" dirty="0" smtClean="0"/>
              <a:t>(</a:t>
            </a:r>
            <a:r>
              <a:rPr lang="zh-TW" altLang="en-US" dirty="0" smtClean="0"/>
              <a:t>正或負</a:t>
            </a:r>
            <a:r>
              <a:rPr lang="en-US" altLang="zh-TW" dirty="0" smtClean="0"/>
              <a:t>)</a:t>
            </a:r>
            <a:r>
              <a:rPr lang="zh-TW" altLang="en-US" dirty="0" smtClean="0"/>
              <a:t>情感</a:t>
            </a:r>
            <a:endParaRPr lang="en-US" altLang="zh-TW" dirty="0" smtClean="0"/>
          </a:p>
          <a:p>
            <a:r>
              <a:rPr lang="zh-TW" altLang="en-US" dirty="0" smtClean="0"/>
              <a:t>應用到政治議題討論版可自動偵測民眾對政策的支持度</a:t>
            </a:r>
            <a:endParaRPr lang="en-US" altLang="zh-TW" dirty="0" smtClean="0"/>
          </a:p>
          <a:p>
            <a:r>
              <a:rPr lang="zh-TW" altLang="en-US" dirty="0" smtClean="0"/>
              <a:t>應用到產品使用討論版可自動分析產品的使用者評價</a:t>
            </a:r>
            <a:endParaRPr lang="en-US" altLang="zh-TW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結論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 smtClean="0"/>
              <a:t>網路爬文</a:t>
            </a:r>
            <a:r>
              <a:rPr lang="en-US" altLang="zh-TW" dirty="0" smtClean="0"/>
              <a:t>:</a:t>
            </a:r>
            <a:r>
              <a:rPr lang="zh-TW" altLang="en-US" dirty="0" smtClean="0"/>
              <a:t> 大數據資料來源之一 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一般爬文</a:t>
            </a:r>
            <a:r>
              <a:rPr lang="en-US" altLang="zh-TW" dirty="0" smtClean="0"/>
              <a:t>:</a:t>
            </a:r>
            <a:r>
              <a:rPr lang="zh-TW" altLang="en-US" dirty="0" smtClean="0"/>
              <a:t> </a:t>
            </a:r>
            <a:r>
              <a:rPr lang="en-US" altLang="zh-TW" dirty="0" err="1" smtClean="0"/>
              <a:t>Scrapy</a:t>
            </a:r>
            <a:r>
              <a:rPr lang="zh-TW" altLang="en-US" dirty="0" smtClean="0"/>
              <a:t>，自動剖析網頁原始碼找到所要資料的網頁元素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使用 </a:t>
            </a:r>
            <a:r>
              <a:rPr lang="en-US" altLang="zh-TW" dirty="0" smtClean="0"/>
              <a:t>API</a:t>
            </a:r>
            <a:r>
              <a:rPr lang="zh-TW" altLang="en-US" dirty="0" smtClean="0"/>
              <a:t>爬文</a:t>
            </a:r>
            <a:r>
              <a:rPr lang="en-US" altLang="zh-TW" dirty="0" smtClean="0"/>
              <a:t>:</a:t>
            </a:r>
            <a:r>
              <a:rPr lang="zh-TW" altLang="en-US" dirty="0" smtClean="0"/>
              <a:t> 推特、臉書，這是處理格式化網頁較有效率的機制，不需如 </a:t>
            </a:r>
            <a:r>
              <a:rPr lang="en-US" altLang="zh-TW" dirty="0" err="1" smtClean="0"/>
              <a:t>Scrapy</a:t>
            </a:r>
            <a:r>
              <a:rPr lang="en-US" altLang="zh-TW" dirty="0" smtClean="0"/>
              <a:t> </a:t>
            </a:r>
            <a:r>
              <a:rPr lang="zh-TW" altLang="en-US" dirty="0" smtClean="0"/>
              <a:t>去讀許多網頁標記元素</a:t>
            </a:r>
            <a:endParaRPr lang="en-US" altLang="zh-TW" dirty="0" smtClean="0"/>
          </a:p>
          <a:p>
            <a:r>
              <a:rPr lang="zh-TW" altLang="en-US" dirty="0" smtClean="0"/>
              <a:t>文本資料情感分析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文本資料處理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利用機器學習演算法學習一個預測模式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利用該預測模式對未來文本預測情感</a:t>
            </a:r>
            <a:r>
              <a:rPr lang="en-US" altLang="zh-TW" dirty="0" smtClean="0"/>
              <a:t>(</a:t>
            </a:r>
            <a:r>
              <a:rPr lang="zh-TW" altLang="en-US" dirty="0" smtClean="0"/>
              <a:t>正、負</a:t>
            </a:r>
            <a:r>
              <a:rPr lang="en-US" altLang="zh-TW" dirty="0" smtClean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參考資料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>
                <a:hlinkClick r:id="rId2"/>
              </a:rPr>
              <a:t>推特 </a:t>
            </a:r>
            <a:r>
              <a:rPr lang="en-US" altLang="zh-TW" dirty="0" smtClean="0">
                <a:hlinkClick r:id="rId2"/>
              </a:rPr>
              <a:t>API</a:t>
            </a:r>
            <a:endParaRPr lang="en-US" altLang="zh-TW" dirty="0" smtClean="0"/>
          </a:p>
          <a:p>
            <a:r>
              <a:rPr lang="zh-TW" altLang="en-US" dirty="0" smtClean="0">
                <a:hlinkClick r:id="rId3"/>
              </a:rPr>
              <a:t>臉書 </a:t>
            </a:r>
            <a:r>
              <a:rPr lang="en-US" altLang="zh-TW" dirty="0" smtClean="0">
                <a:hlinkClick r:id="rId3"/>
              </a:rPr>
              <a:t>API</a:t>
            </a:r>
            <a:endParaRPr lang="en-US" altLang="zh-TW" dirty="0" smtClean="0"/>
          </a:p>
          <a:p>
            <a:r>
              <a:rPr lang="zh-TW" altLang="en-US" dirty="0" smtClean="0">
                <a:hlinkClick r:id="rId4"/>
              </a:rPr>
              <a:t>網路爬文</a:t>
            </a:r>
            <a:endParaRPr lang="en-US" altLang="zh-TW" dirty="0" smtClean="0"/>
          </a:p>
          <a:p>
            <a:r>
              <a:rPr lang="en-US" altLang="zh-TW" dirty="0" smtClean="0">
                <a:hlinkClick r:id="rId5"/>
              </a:rPr>
              <a:t>PTT</a:t>
            </a:r>
            <a:r>
              <a:rPr lang="zh-TW" altLang="en-US" dirty="0" smtClean="0">
                <a:hlinkClick r:id="rId5"/>
              </a:rPr>
              <a:t> 爬文</a:t>
            </a:r>
            <a:endParaRPr lang="en-US" altLang="zh-TW" dirty="0" smtClean="0"/>
          </a:p>
          <a:p>
            <a:r>
              <a:rPr lang="en-US" altLang="zh-TW" dirty="0" err="1" smtClean="0">
                <a:hlinkClick r:id="rId6"/>
              </a:rPr>
              <a:t>Scrapy</a:t>
            </a:r>
            <a:endParaRPr lang="en-US" altLang="zh-TW" dirty="0" smtClean="0"/>
          </a:p>
          <a:p>
            <a:r>
              <a:rPr lang="zh-TW" altLang="en-US" smtClean="0">
                <a:hlinkClick r:id="rId7"/>
              </a:rPr>
              <a:t>文本資料處理 </a:t>
            </a:r>
            <a:r>
              <a:rPr lang="en-US" altLang="zh-TW" dirty="0" err="1" smtClean="0">
                <a:hlinkClick r:id="rId7"/>
              </a:rPr>
              <a:t>tf-idf</a:t>
            </a:r>
            <a:endParaRPr lang="en-US" altLang="zh-TW" dirty="0" smtClean="0"/>
          </a:p>
          <a:p>
            <a:r>
              <a:rPr lang="zh-TW" altLang="en-US" dirty="0" smtClean="0">
                <a:hlinkClick r:id="rId8"/>
              </a:rPr>
              <a:t>文本情感分析</a:t>
            </a:r>
            <a:endParaRPr lang="en-US" altLang="zh-TW" dirty="0" smtClean="0">
              <a:hlinkClick r:id="rId9"/>
            </a:endParaRPr>
          </a:p>
          <a:p>
            <a:r>
              <a:rPr lang="zh-TW" altLang="en-US" dirty="0" smtClean="0">
                <a:hlinkClick r:id="rId9"/>
              </a:rPr>
              <a:t>機器學習</a:t>
            </a:r>
            <a:endParaRPr lang="en-US" altLang="zh-TW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緣起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 smtClean="0"/>
              <a:t>大數據的三</a:t>
            </a:r>
            <a:r>
              <a:rPr lang="en-US" altLang="zh-TW" dirty="0" smtClean="0"/>
              <a:t>V</a:t>
            </a:r>
            <a:r>
              <a:rPr lang="zh-TW" altLang="en-US" dirty="0" smtClean="0"/>
              <a:t>特徵</a:t>
            </a:r>
            <a:r>
              <a:rPr lang="en-US" altLang="zh-TW" dirty="0" smtClean="0"/>
              <a:t>: </a:t>
            </a:r>
            <a:r>
              <a:rPr lang="zh-TW" altLang="en-US" dirty="0" smtClean="0"/>
              <a:t>量大、樣雜、速快。網路文章包括部落格</a:t>
            </a:r>
            <a:r>
              <a:rPr lang="en-US" altLang="zh-TW" dirty="0" smtClean="0"/>
              <a:t>(PTT)</a:t>
            </a:r>
            <a:r>
              <a:rPr lang="zh-TW" altLang="en-US" dirty="0" smtClean="0"/>
              <a:t>、社群媒體</a:t>
            </a:r>
            <a:r>
              <a:rPr lang="en-US" altLang="zh-TW" dirty="0" smtClean="0"/>
              <a:t>(</a:t>
            </a:r>
            <a:r>
              <a:rPr lang="zh-TW" altLang="en-US" dirty="0" smtClean="0"/>
              <a:t>推特、臉書</a:t>
            </a:r>
            <a:r>
              <a:rPr lang="en-US" altLang="zh-TW" dirty="0" smtClean="0"/>
              <a:t>)</a:t>
            </a:r>
            <a:r>
              <a:rPr lang="zh-TW" altLang="en-US" dirty="0" smtClean="0"/>
              <a:t>、產品評價</a:t>
            </a:r>
            <a:r>
              <a:rPr lang="en-US" altLang="zh-TW" dirty="0" smtClean="0"/>
              <a:t>(App Store)</a:t>
            </a:r>
            <a:r>
              <a:rPr lang="zh-TW" altLang="en-US" dirty="0" smtClean="0"/>
              <a:t>所含的文本</a:t>
            </a:r>
            <a:r>
              <a:rPr lang="en-US" altLang="zh-TW" dirty="0" smtClean="0"/>
              <a:t>(text)</a:t>
            </a:r>
            <a:r>
              <a:rPr lang="zh-TW" altLang="en-US" dirty="0" smtClean="0"/>
              <a:t>資料具有上述三</a:t>
            </a:r>
            <a:r>
              <a:rPr lang="en-US" altLang="zh-TW" dirty="0" smtClean="0"/>
              <a:t>V</a:t>
            </a:r>
            <a:r>
              <a:rPr lang="zh-TW" altLang="en-US" dirty="0" smtClean="0"/>
              <a:t>特徵，是典型大數據分析資料來源</a:t>
            </a:r>
            <a:endParaRPr lang="en-US" altLang="zh-TW" dirty="0" smtClean="0"/>
          </a:p>
          <a:p>
            <a:r>
              <a:rPr lang="zh-TW" altLang="en-US" dirty="0" smtClean="0"/>
              <a:t>網路文本資料分析的範例應用</a:t>
            </a:r>
            <a:r>
              <a:rPr lang="en-US" altLang="zh-TW" dirty="0" smtClean="0"/>
              <a:t>: </a:t>
            </a:r>
            <a:r>
              <a:rPr lang="zh-TW" altLang="en-US" dirty="0" smtClean="0"/>
              <a:t>輿情分析</a:t>
            </a:r>
            <a:endParaRPr lang="en-US" altLang="zh-TW" dirty="0" smtClean="0"/>
          </a:p>
          <a:p>
            <a:r>
              <a:rPr lang="zh-TW" altLang="en-US" dirty="0" smtClean="0"/>
              <a:t>本次上課以網路文本資料分析為主題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介紹一般網路爬文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臉書爬文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文本資料處理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以機器學習演算法分析文本資料情感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網路爬文</a:t>
            </a:r>
            <a:r>
              <a:rPr lang="en-US" altLang="zh-TW" dirty="0" smtClean="0"/>
              <a:t>(web crawling)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 smtClean="0"/>
              <a:t>使用程式把網頁資料下載，自動剖析網頁內容，分割出有用的資料以利後續應用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網頁原始碼</a:t>
            </a:r>
            <a:endParaRPr lang="en-US" altLang="zh-TW" dirty="0" smtClean="0"/>
          </a:p>
          <a:p>
            <a:pPr lvl="1">
              <a:buNone/>
            </a:pPr>
            <a:r>
              <a:rPr lang="en-US" altLang="zh-TW" dirty="0" smtClean="0"/>
              <a:t>    &lt;html&gt;&lt;head&gt;</a:t>
            </a:r>
          </a:p>
          <a:p>
            <a:pPr lvl="1">
              <a:buNone/>
            </a:pPr>
            <a:r>
              <a:rPr lang="en-US" altLang="zh-TW" dirty="0" smtClean="0"/>
              <a:t>    &lt;title&gt;</a:t>
            </a:r>
            <a:r>
              <a:rPr lang="zh-TW" altLang="en-US" dirty="0" smtClean="0"/>
              <a:t>網路 </a:t>
            </a:r>
            <a:r>
              <a:rPr lang="en-US" altLang="zh-TW" dirty="0" smtClean="0"/>
              <a:t>spider &lt;/title&gt;</a:t>
            </a:r>
          </a:p>
          <a:p>
            <a:pPr lvl="1">
              <a:buNone/>
            </a:pPr>
            <a:r>
              <a:rPr lang="en-US" altLang="zh-TW" dirty="0" smtClean="0"/>
              <a:t>    &lt;/head&gt;&lt;body&gt;</a:t>
            </a:r>
          </a:p>
          <a:p>
            <a:pPr lvl="1">
              <a:buNone/>
            </a:pPr>
            <a:r>
              <a:rPr lang="en-US" altLang="zh-TW" dirty="0" smtClean="0"/>
              <a:t>    ….&lt;/body&gt;&lt;/html&gt;</a:t>
            </a:r>
          </a:p>
          <a:p>
            <a:pPr lvl="1"/>
            <a:r>
              <a:rPr lang="en-US" altLang="zh-TW" dirty="0" smtClean="0"/>
              <a:t>HTML</a:t>
            </a:r>
            <a:r>
              <a:rPr lang="zh-TW" altLang="en-US" dirty="0" smtClean="0"/>
              <a:t>標籤非常固定，若能使用程式找到原始碼中所要的標籤</a:t>
            </a:r>
            <a:r>
              <a:rPr lang="en-US" altLang="zh-TW" dirty="0" smtClean="0"/>
              <a:t>(</a:t>
            </a:r>
            <a:r>
              <a:rPr lang="zh-TW" altLang="en-US" dirty="0" smtClean="0"/>
              <a:t>如 </a:t>
            </a:r>
            <a:r>
              <a:rPr lang="en-US" altLang="zh-TW" dirty="0" smtClean="0"/>
              <a:t>/html/head/title)</a:t>
            </a:r>
            <a:r>
              <a:rPr lang="zh-TW" altLang="en-US" dirty="0" smtClean="0"/>
              <a:t>，就能萃取出該標籤所含的文本</a:t>
            </a:r>
            <a:r>
              <a:rPr lang="en-US" altLang="zh-TW" dirty="0" smtClean="0"/>
              <a:t>(</a:t>
            </a:r>
            <a:r>
              <a:rPr lang="zh-TW" altLang="en-US" dirty="0" smtClean="0"/>
              <a:t>如 網路 </a:t>
            </a:r>
            <a:r>
              <a:rPr lang="en-US" altLang="zh-TW" dirty="0" smtClean="0"/>
              <a:t>spider</a:t>
            </a:r>
            <a:r>
              <a:rPr lang="zh-TW" altLang="en-US" dirty="0" smtClean="0"/>
              <a:t> </a:t>
            </a:r>
            <a:r>
              <a:rPr lang="en-US" altLang="zh-TW" dirty="0" smtClean="0"/>
              <a:t>)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爬文程式</a:t>
            </a:r>
            <a:r>
              <a:rPr lang="en-US" altLang="zh-TW" dirty="0" smtClean="0"/>
              <a:t>(crawler, spider)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 smtClean="0"/>
              <a:t>能自動下載網頁</a:t>
            </a:r>
            <a:endParaRPr lang="en-US" altLang="zh-TW" dirty="0" smtClean="0"/>
          </a:p>
          <a:p>
            <a:r>
              <a:rPr lang="zh-TW" altLang="en-US" dirty="0" smtClean="0"/>
              <a:t>能自動剖析原始碼</a:t>
            </a:r>
            <a:endParaRPr lang="en-US" altLang="zh-TW" dirty="0" smtClean="0"/>
          </a:p>
          <a:p>
            <a:r>
              <a:rPr lang="zh-TW" altLang="en-US" dirty="0" smtClean="0"/>
              <a:t>使用</a:t>
            </a:r>
            <a:r>
              <a:rPr lang="en-US" altLang="zh-TW" dirty="0" smtClean="0"/>
              <a:t>W3C</a:t>
            </a:r>
            <a:r>
              <a:rPr lang="zh-TW" altLang="en-US" dirty="0" smtClean="0"/>
              <a:t>技術在原始碼中搜尋標籤</a:t>
            </a:r>
            <a:endParaRPr lang="en-US" altLang="zh-TW" dirty="0" smtClean="0"/>
          </a:p>
          <a:p>
            <a:r>
              <a:rPr lang="zh-TW" altLang="en-US" dirty="0" smtClean="0"/>
              <a:t>能萃取標籤內含文本資料</a:t>
            </a:r>
            <a:endParaRPr lang="en-US" altLang="zh-TW" dirty="0" smtClean="0"/>
          </a:p>
          <a:p>
            <a:r>
              <a:rPr lang="zh-TW" altLang="en-US" dirty="0" smtClean="0"/>
              <a:t>免費，開放原始碼</a:t>
            </a:r>
            <a:endParaRPr lang="en-US" altLang="zh-TW" dirty="0" smtClean="0"/>
          </a:p>
          <a:p>
            <a:r>
              <a:rPr lang="en-US" altLang="zh-TW" dirty="0" smtClean="0"/>
              <a:t>Java </a:t>
            </a:r>
            <a:r>
              <a:rPr lang="zh-TW" altLang="en-US" dirty="0" smtClean="0"/>
              <a:t> </a:t>
            </a:r>
            <a:r>
              <a:rPr lang="en-US" altLang="zh-TW" dirty="0" smtClean="0"/>
              <a:t>based</a:t>
            </a:r>
          </a:p>
          <a:p>
            <a:pPr lvl="1"/>
            <a:r>
              <a:rPr lang="en-US" altLang="zh-TW" dirty="0" smtClean="0"/>
              <a:t>Apache </a:t>
            </a:r>
            <a:r>
              <a:rPr lang="en-US" altLang="zh-TW" dirty="0" err="1" smtClean="0"/>
              <a:t>Nutch</a:t>
            </a:r>
            <a:endParaRPr lang="en-US" altLang="zh-TW" dirty="0" smtClean="0"/>
          </a:p>
          <a:p>
            <a:r>
              <a:rPr lang="en-US" altLang="zh-TW" dirty="0" smtClean="0"/>
              <a:t>Python based</a:t>
            </a:r>
          </a:p>
          <a:p>
            <a:pPr lvl="1"/>
            <a:r>
              <a:rPr lang="en-US" altLang="zh-TW" b="1" dirty="0" err="1" smtClean="0">
                <a:solidFill>
                  <a:srgbClr val="FF0000"/>
                </a:solidFill>
              </a:rPr>
              <a:t>Scrapy</a:t>
            </a:r>
            <a:endParaRPr lang="zh-TW" alt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Python </a:t>
            </a:r>
            <a:r>
              <a:rPr lang="en-US" altLang="zh-TW" dirty="0" err="1" smtClean="0"/>
              <a:t>Scrapy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Python </a:t>
            </a:r>
            <a:r>
              <a:rPr lang="zh-TW" altLang="en-US" dirty="0" smtClean="0"/>
              <a:t>生態系已累積許多資料分析相關套件</a:t>
            </a:r>
            <a:endParaRPr lang="en-US" altLang="zh-TW" dirty="0" smtClean="0"/>
          </a:p>
          <a:p>
            <a:r>
              <a:rPr lang="en-US" dirty="0" err="1" smtClean="0"/>
              <a:t>Scrapy</a:t>
            </a:r>
            <a:r>
              <a:rPr lang="en-US" dirty="0" smtClean="0"/>
              <a:t>: An open source and collaborative framework for extracting the data you need from websites</a:t>
            </a:r>
            <a:r>
              <a:rPr lang="zh-TW" altLang="en-US" dirty="0" smtClean="0"/>
              <a:t> </a:t>
            </a:r>
            <a:r>
              <a:rPr lang="en-US" dirty="0" smtClean="0"/>
              <a:t>in a fast, simple, yet extensible way.</a:t>
            </a:r>
          </a:p>
          <a:p>
            <a:r>
              <a:rPr lang="zh-TW" altLang="en-US" dirty="0" smtClean="0"/>
              <a:t>支援 </a:t>
            </a:r>
            <a:r>
              <a:rPr lang="en-US" altLang="zh-TW" dirty="0" err="1" smtClean="0"/>
              <a:t>Xpath</a:t>
            </a:r>
            <a:r>
              <a:rPr lang="zh-TW" altLang="en-US" dirty="0" smtClean="0"/>
              <a:t> 及 </a:t>
            </a:r>
            <a:r>
              <a:rPr lang="en-US" altLang="zh-TW" dirty="0" smtClean="0"/>
              <a:t>CSS </a:t>
            </a:r>
            <a:r>
              <a:rPr lang="zh-TW" altLang="en-US" dirty="0" smtClean="0"/>
              <a:t>網頁搜尋機制</a:t>
            </a:r>
            <a:endParaRPr lang="en-US" altLang="zh-TW" dirty="0" smtClean="0"/>
          </a:p>
          <a:p>
            <a:pPr lvl="1"/>
            <a:r>
              <a:rPr lang="en-US" dirty="0" err="1" smtClean="0"/>
              <a:t>xpath</a:t>
            </a:r>
            <a:r>
              <a:rPr lang="en-US" dirty="0" smtClean="0"/>
              <a:t>(‘/html/head/title’)   </a:t>
            </a:r>
            <a:r>
              <a:rPr lang="en-US" altLang="zh-TW" dirty="0" smtClean="0"/>
              <a:t>:</a:t>
            </a:r>
            <a:r>
              <a:rPr lang="en-US" dirty="0" smtClean="0"/>
              <a:t>&lt;html&gt;</a:t>
            </a:r>
            <a:r>
              <a:rPr lang="zh-TW" altLang="en-US" dirty="0" smtClean="0"/>
              <a:t>之下的</a:t>
            </a:r>
            <a:r>
              <a:rPr lang="en-US" altLang="zh-TW" dirty="0" smtClean="0"/>
              <a:t>&lt;head&gt;</a:t>
            </a:r>
            <a:r>
              <a:rPr lang="zh-TW" altLang="en-US" dirty="0" smtClean="0"/>
              <a:t>之下的</a:t>
            </a:r>
            <a:r>
              <a:rPr lang="en-US" altLang="zh-TW" dirty="0" smtClean="0"/>
              <a:t>&lt;title&gt;</a:t>
            </a:r>
          </a:p>
          <a:p>
            <a:pPr lvl="1"/>
            <a:r>
              <a:rPr lang="en-US" dirty="0" err="1" smtClean="0"/>
              <a:t>xpath</a:t>
            </a:r>
            <a:r>
              <a:rPr lang="en-US" dirty="0" smtClean="0"/>
              <a:t>(‘//div[@class=“mine”]’)  :</a:t>
            </a:r>
            <a:r>
              <a:rPr lang="zh-TW" altLang="en-US" dirty="0" smtClean="0"/>
              <a:t>所有含屬性</a:t>
            </a:r>
            <a:r>
              <a:rPr lang="en-US" altLang="zh-TW" dirty="0" smtClean="0"/>
              <a:t>class=“mine”</a:t>
            </a:r>
            <a:r>
              <a:rPr lang="zh-TW" altLang="en-US" dirty="0" smtClean="0"/>
              <a:t>的</a:t>
            </a:r>
            <a:r>
              <a:rPr lang="en-US" altLang="zh-TW" dirty="0" smtClean="0"/>
              <a:t>&lt;div&gt;</a:t>
            </a:r>
            <a:r>
              <a:rPr lang="zh-TW" altLang="en-US" dirty="0" smtClean="0"/>
              <a:t>元素</a:t>
            </a:r>
            <a:endParaRPr lang="en-US" altLang="zh-TW" dirty="0" smtClean="0"/>
          </a:p>
          <a:p>
            <a:pPr lvl="1"/>
            <a:r>
              <a:rPr lang="en-US" altLang="zh-TW" dirty="0" err="1" smtClean="0"/>
              <a:t>css</a:t>
            </a:r>
            <a:r>
              <a:rPr lang="en-US" altLang="zh-TW" dirty="0" smtClean="0"/>
              <a:t>(‘title::text’)  :title</a:t>
            </a:r>
            <a:r>
              <a:rPr lang="zh-TW" altLang="en-US" dirty="0" smtClean="0"/>
              <a:t>之內的</a:t>
            </a:r>
            <a:r>
              <a:rPr lang="en-US" altLang="zh-TW" dirty="0" smtClean="0"/>
              <a:t>text</a:t>
            </a:r>
          </a:p>
          <a:p>
            <a:pPr lvl="1"/>
            <a:endParaRPr lang="en-US" dirty="0" smtClean="0"/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使用</a:t>
            </a:r>
            <a:r>
              <a:rPr lang="en-US" altLang="zh-TW" dirty="0" err="1" smtClean="0"/>
              <a:t>Scrapy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 smtClean="0"/>
              <a:t>(</a:t>
            </a:r>
            <a:r>
              <a:rPr lang="zh-TW" altLang="en-US" dirty="0" smtClean="0"/>
              <a:t>人</a:t>
            </a:r>
            <a:r>
              <a:rPr lang="en-US" altLang="zh-TW" dirty="0" smtClean="0"/>
              <a:t>)</a:t>
            </a:r>
            <a:r>
              <a:rPr lang="zh-TW" altLang="en-US" dirty="0" smtClean="0"/>
              <a:t>以瀏覽器打開所欲爬文的主網頁</a:t>
            </a:r>
            <a:endParaRPr lang="en-US" altLang="zh-TW" dirty="0" smtClean="0"/>
          </a:p>
          <a:p>
            <a:r>
              <a:rPr lang="en-US" altLang="zh-TW" dirty="0" smtClean="0"/>
              <a:t>(</a:t>
            </a:r>
            <a:r>
              <a:rPr lang="zh-TW" altLang="en-US" dirty="0" smtClean="0"/>
              <a:t>人</a:t>
            </a:r>
            <a:r>
              <a:rPr lang="en-US" altLang="zh-TW" dirty="0" smtClean="0"/>
              <a:t>)</a:t>
            </a:r>
            <a:r>
              <a:rPr lang="zh-TW" altLang="en-US" dirty="0" smtClean="0"/>
              <a:t>開啟網頁原始碼，熟悉其</a:t>
            </a:r>
            <a:r>
              <a:rPr lang="en-US" altLang="zh-TW" dirty="0" smtClean="0"/>
              <a:t>HTML</a:t>
            </a:r>
            <a:r>
              <a:rPr lang="zh-TW" altLang="en-US" dirty="0" smtClean="0"/>
              <a:t>標籤的安排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我們有興趣收集的資料</a:t>
            </a:r>
            <a:r>
              <a:rPr lang="en-US" altLang="zh-TW" dirty="0" smtClean="0"/>
              <a:t>(</a:t>
            </a:r>
            <a:r>
              <a:rPr lang="zh-TW" altLang="en-US" dirty="0" smtClean="0"/>
              <a:t>文本、圖片、超連結</a:t>
            </a:r>
            <a:r>
              <a:rPr lang="en-US" altLang="zh-TW" dirty="0" smtClean="0"/>
              <a:t>)</a:t>
            </a:r>
            <a:r>
              <a:rPr lang="zh-TW" altLang="en-US" dirty="0" smtClean="0"/>
              <a:t>是擺在什麼標籤之下，如何使用</a:t>
            </a:r>
            <a:r>
              <a:rPr lang="en-US" altLang="zh-TW" dirty="0" err="1" smtClean="0"/>
              <a:t>xpath</a:t>
            </a:r>
            <a:r>
              <a:rPr lang="en-US" altLang="zh-TW" dirty="0" smtClean="0"/>
              <a:t>()</a:t>
            </a:r>
            <a:r>
              <a:rPr lang="zh-TW" altLang="en-US" dirty="0" smtClean="0"/>
              <a:t>或</a:t>
            </a:r>
            <a:r>
              <a:rPr lang="en-US" altLang="zh-TW" dirty="0" err="1" smtClean="0"/>
              <a:t>css</a:t>
            </a:r>
            <a:r>
              <a:rPr lang="en-US" altLang="zh-TW" dirty="0" smtClean="0"/>
              <a:t>()</a:t>
            </a:r>
            <a:r>
              <a:rPr lang="zh-TW" altLang="en-US" dirty="0" smtClean="0"/>
              <a:t>選擇器來找到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若是碰到超連結，如何把該網址再發佈給</a:t>
            </a:r>
            <a:r>
              <a:rPr lang="en-US" altLang="zh-TW" dirty="0" err="1" smtClean="0"/>
              <a:t>Scrapy</a:t>
            </a:r>
            <a:r>
              <a:rPr lang="zh-TW" altLang="en-US" dirty="0" smtClean="0"/>
              <a:t>去收集超連結網頁內容</a:t>
            </a:r>
            <a:endParaRPr lang="en-US" altLang="zh-TW" dirty="0" smtClean="0"/>
          </a:p>
          <a:p>
            <a:r>
              <a:rPr lang="zh-TW" altLang="en-US" dirty="0" smtClean="0"/>
              <a:t>有些網頁必須跟使用者互動之後才能進一步顯示內容，譬如登入步驟或確認使用者年齡。</a:t>
            </a:r>
            <a:r>
              <a:rPr lang="en-US" altLang="zh-TW" dirty="0" err="1" smtClean="0"/>
              <a:t>Scrapy</a:t>
            </a:r>
            <a:r>
              <a:rPr lang="zh-TW" altLang="en-US" dirty="0" smtClean="0"/>
              <a:t>提供支援程式來進行這些互動過程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 smtClean="0"/>
              <a:t>Scrapy</a:t>
            </a:r>
            <a:r>
              <a:rPr lang="en-US" altLang="zh-TW" dirty="0" smtClean="0"/>
              <a:t> </a:t>
            </a:r>
            <a:r>
              <a:rPr lang="zh-TW" altLang="en-US" dirty="0" smtClean="0"/>
              <a:t>範例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altLang="zh-TW" dirty="0" smtClean="0"/>
              <a:t>import </a:t>
            </a:r>
            <a:r>
              <a:rPr lang="en-US" altLang="zh-TW" dirty="0" err="1" smtClean="0"/>
              <a:t>scrapy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class </a:t>
            </a:r>
            <a:r>
              <a:rPr lang="en-US" altLang="zh-TW" dirty="0" err="1" smtClean="0"/>
              <a:t>QuotesSpider</a:t>
            </a:r>
            <a:r>
              <a:rPr lang="en-US" altLang="zh-TW" dirty="0" smtClean="0"/>
              <a:t>(</a:t>
            </a:r>
            <a:r>
              <a:rPr lang="en-US" altLang="zh-TW" dirty="0" err="1" smtClean="0"/>
              <a:t>scrapy.Spider</a:t>
            </a:r>
            <a:r>
              <a:rPr lang="en-US" altLang="zh-TW" dirty="0" smtClean="0"/>
              <a:t>):</a:t>
            </a:r>
          </a:p>
          <a:p>
            <a:pPr>
              <a:buNone/>
            </a:pPr>
            <a:r>
              <a:rPr lang="en-US" altLang="zh-TW" dirty="0" smtClean="0"/>
              <a:t>    name = "quotes"</a:t>
            </a:r>
          </a:p>
          <a:p>
            <a:pPr>
              <a:buNone/>
            </a:pPr>
            <a:r>
              <a:rPr lang="en-US" altLang="zh-TW" dirty="0" smtClean="0"/>
              <a:t>    </a:t>
            </a:r>
            <a:r>
              <a:rPr lang="en-US" altLang="zh-TW" dirty="0" err="1" smtClean="0"/>
              <a:t>start_urls</a:t>
            </a:r>
            <a:r>
              <a:rPr lang="en-US" altLang="zh-TW" dirty="0" smtClean="0"/>
              <a:t> = [</a:t>
            </a:r>
          </a:p>
          <a:p>
            <a:pPr>
              <a:buNone/>
            </a:pPr>
            <a:r>
              <a:rPr lang="en-US" altLang="zh-TW" dirty="0" smtClean="0"/>
              <a:t>        'http://quotes.toscrape.com/page/1/',</a:t>
            </a:r>
          </a:p>
          <a:p>
            <a:pPr>
              <a:buNone/>
            </a:pPr>
            <a:r>
              <a:rPr lang="en-US" altLang="zh-TW" dirty="0" smtClean="0"/>
              <a:t>        'http://quotes.toscrape.com/page/2/',</a:t>
            </a:r>
          </a:p>
          <a:p>
            <a:pPr>
              <a:buNone/>
            </a:pPr>
            <a:r>
              <a:rPr lang="en-US" altLang="zh-TW" dirty="0" smtClean="0"/>
              <a:t>    ]</a:t>
            </a:r>
          </a:p>
          <a:p>
            <a:pPr>
              <a:buNone/>
            </a:pPr>
            <a:r>
              <a:rPr lang="en-US" altLang="zh-TW" dirty="0" smtClean="0"/>
              <a:t>    def parse(self, response):</a:t>
            </a:r>
          </a:p>
          <a:p>
            <a:pPr>
              <a:buNone/>
            </a:pPr>
            <a:r>
              <a:rPr lang="en-US" altLang="zh-TW" dirty="0" smtClean="0"/>
              <a:t>        for quote in response.css('</a:t>
            </a:r>
            <a:r>
              <a:rPr lang="en-US" altLang="zh-TW" dirty="0" err="1" smtClean="0"/>
              <a:t>div.quote</a:t>
            </a:r>
            <a:r>
              <a:rPr lang="en-US" altLang="zh-TW" dirty="0" smtClean="0"/>
              <a:t>'):</a:t>
            </a:r>
          </a:p>
          <a:p>
            <a:pPr>
              <a:buNone/>
            </a:pPr>
            <a:r>
              <a:rPr lang="en-US" altLang="zh-TW" dirty="0" smtClean="0"/>
              <a:t>            yield {</a:t>
            </a:r>
          </a:p>
          <a:p>
            <a:pPr>
              <a:buNone/>
            </a:pPr>
            <a:r>
              <a:rPr lang="en-US" altLang="zh-TW" dirty="0" smtClean="0"/>
              <a:t>                'text': quote.css('</a:t>
            </a:r>
            <a:r>
              <a:rPr lang="en-US" altLang="zh-TW" dirty="0" err="1" smtClean="0"/>
              <a:t>span.text</a:t>
            </a:r>
            <a:r>
              <a:rPr lang="en-US" altLang="zh-TW" dirty="0" smtClean="0"/>
              <a:t>::text').</a:t>
            </a:r>
            <a:r>
              <a:rPr lang="en-US" altLang="zh-TW" dirty="0" err="1" smtClean="0"/>
              <a:t>extract_first</a:t>
            </a:r>
            <a:r>
              <a:rPr lang="en-US" altLang="zh-TW" dirty="0" smtClean="0"/>
              <a:t>(),</a:t>
            </a:r>
          </a:p>
          <a:p>
            <a:pPr>
              <a:buNone/>
            </a:pPr>
            <a:r>
              <a:rPr lang="en-US" altLang="zh-TW" dirty="0" smtClean="0"/>
              <a:t>                'author': quote.css('span small::text').</a:t>
            </a:r>
            <a:r>
              <a:rPr lang="en-US" altLang="zh-TW" dirty="0" err="1" smtClean="0"/>
              <a:t>extract_first</a:t>
            </a:r>
            <a:r>
              <a:rPr lang="en-US" altLang="zh-TW" dirty="0" smtClean="0"/>
              <a:t>(),</a:t>
            </a:r>
          </a:p>
          <a:p>
            <a:pPr>
              <a:buNone/>
            </a:pPr>
            <a:r>
              <a:rPr lang="en-US" altLang="zh-TW" dirty="0" smtClean="0"/>
              <a:t>                'tags': quote.css('</a:t>
            </a:r>
            <a:r>
              <a:rPr lang="en-US" altLang="zh-TW" dirty="0" err="1" smtClean="0"/>
              <a:t>div.tags</a:t>
            </a:r>
            <a:r>
              <a:rPr lang="en-US" altLang="zh-TW" dirty="0" smtClean="0"/>
              <a:t> a.tag::text').extract(),</a:t>
            </a:r>
          </a:p>
          <a:p>
            <a:pPr>
              <a:buNone/>
            </a:pPr>
            <a:r>
              <a:rPr lang="en-US" altLang="zh-TW" dirty="0" smtClean="0"/>
              <a:t>            }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PTT</a:t>
            </a:r>
            <a:r>
              <a:rPr lang="zh-TW" altLang="en-US" dirty="0" smtClean="0"/>
              <a:t>爬文展示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dirty="0" err="1" smtClean="0">
                <a:hlinkClick r:id="rId2"/>
              </a:rPr>
              <a:t>Scrapy</a:t>
            </a:r>
            <a:r>
              <a:rPr lang="en-US" b="1" dirty="0" smtClean="0">
                <a:hlinkClick r:id="rId2"/>
              </a:rPr>
              <a:t> + Python 3: PTT </a:t>
            </a:r>
            <a:r>
              <a:rPr lang="zh-TW" altLang="en-US" b="1" dirty="0" smtClean="0">
                <a:hlinkClick r:id="rId2"/>
              </a:rPr>
              <a:t>資料抓取與分析</a:t>
            </a:r>
            <a:endParaRPr lang="en-US" altLang="zh-TW" b="1" dirty="0" smtClean="0"/>
          </a:p>
          <a:p>
            <a:r>
              <a:rPr lang="zh-TW" altLang="en-US" dirty="0" smtClean="0"/>
              <a:t>本範例也顯示如何用</a:t>
            </a:r>
            <a:r>
              <a:rPr lang="en-US" altLang="zh-TW" dirty="0" err="1" smtClean="0"/>
              <a:t>Scrapy</a:t>
            </a:r>
            <a:r>
              <a:rPr lang="zh-TW" altLang="en-US" dirty="0" smtClean="0"/>
              <a:t>程式自動回應網頁的互動要求，例如</a:t>
            </a:r>
            <a:r>
              <a:rPr lang="en-US" altLang="zh-TW" dirty="0" smtClean="0"/>
              <a:t>:</a:t>
            </a:r>
            <a:r>
              <a:rPr lang="zh-TW" altLang="en-US" dirty="0" smtClean="0"/>
              <a:t>回應已滿足夠的年齡或登入臉書</a:t>
            </a:r>
            <a:endParaRPr lang="en-US" altLang="zh-TW" dirty="0" smtClean="0"/>
          </a:p>
          <a:p>
            <a:endParaRPr lang="zh-TW" altLang="en-US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527</TotalTime>
  <Words>1527</Words>
  <Application>Microsoft Office PowerPoint</Application>
  <PresentationFormat>如螢幕大小 (4:3)</PresentationFormat>
  <Paragraphs>167</Paragraphs>
  <Slides>24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24</vt:i4>
      </vt:variant>
    </vt:vector>
  </HeadingPairs>
  <TitlesOfParts>
    <vt:vector size="25" baseType="lpstr">
      <vt:lpstr>Equity</vt:lpstr>
      <vt:lpstr>分析工具介紹與示範</vt:lpstr>
      <vt:lpstr>本週課程</vt:lpstr>
      <vt:lpstr>緣起</vt:lpstr>
      <vt:lpstr>網路爬文(web crawling)</vt:lpstr>
      <vt:lpstr>爬文程式(crawler, spider)</vt:lpstr>
      <vt:lpstr>Python Scrapy</vt:lpstr>
      <vt:lpstr>使用Scrapy</vt:lpstr>
      <vt:lpstr>Scrapy 範例</vt:lpstr>
      <vt:lpstr>PTT爬文展示</vt:lpstr>
      <vt:lpstr>臉書爬文</vt:lpstr>
      <vt:lpstr>使用Graph API</vt:lpstr>
      <vt:lpstr>臉書爬文展示(Graph API Explorer) </vt:lpstr>
      <vt:lpstr>臉書爬文展示 (facebook4j)</vt:lpstr>
      <vt:lpstr>不同方法討論</vt:lpstr>
      <vt:lpstr>文本資料範例</vt:lpstr>
      <vt:lpstr>IMDB 範例資料集</vt:lpstr>
      <vt:lpstr>文本資料處理</vt:lpstr>
      <vt:lpstr>文本資料處理範例</vt:lpstr>
      <vt:lpstr>機器學習(machine learning)演算法</vt:lpstr>
      <vt:lpstr>SAS OnDemand for Academics</vt:lpstr>
      <vt:lpstr>Weka 展示</vt:lpstr>
      <vt:lpstr>文本情感分析</vt:lpstr>
      <vt:lpstr>結論</vt:lpstr>
      <vt:lpstr>參考資料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大數據應用簡介</dc:title>
  <dc:creator>bg</dc:creator>
  <cp:lastModifiedBy>bg</cp:lastModifiedBy>
  <cp:revision>67</cp:revision>
  <dcterms:created xsi:type="dcterms:W3CDTF">2016-09-04T21:27:35Z</dcterms:created>
  <dcterms:modified xsi:type="dcterms:W3CDTF">2016-10-16T16:19:24Z</dcterms:modified>
</cp:coreProperties>
</file>