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9" r:id="rId4"/>
    <p:sldId id="264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83" r:id="rId18"/>
    <p:sldId id="284" r:id="rId19"/>
    <p:sldId id="278" r:id="rId20"/>
    <p:sldId id="279" r:id="rId21"/>
    <p:sldId id="280" r:id="rId22"/>
    <p:sldId id="281" r:id="rId23"/>
    <p:sldId id="282" r:id="rId24"/>
    <p:sldId id="285" r:id="rId25"/>
    <p:sldId id="286" r:id="rId26"/>
    <p:sldId id="287" r:id="rId27"/>
    <p:sldId id="288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圓角矩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4/22/2017</a:t>
            </a:fld>
            <a:endParaRPr 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4/22/2017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4/22/2017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4/22/2017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圓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4/22/2017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矩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4/22/2017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4/22/2017</a:t>
            </a:fld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4/22/2017</a:t>
            </a:fld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4/22/2017</a:t>
            </a:fld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圓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4/22/2017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4/22/2017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1" name="矩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圓角矩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4/22/2017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dendro.pdf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&#33274;&#21271;&#25463;&#36939;&#21508;&#31449;&#20998;&#26178;&#36914;&#31449;&#37327;&#32113;&#35336;_201601.csv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&#33274;&#21271;&#25463;&#36939;&#21508;&#31449;&#20998;&#26178;&#36914;&#31449;&#37327;&#32113;&#35336;_201601.csv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timeser01.csv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標題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樹德科技大學資管系</a:t>
            </a:r>
            <a:endParaRPr lang="en-US" altLang="zh-TW" dirty="0" smtClean="0"/>
          </a:p>
          <a:p>
            <a:r>
              <a:rPr lang="zh-TW" altLang="en-US" dirty="0" smtClean="0"/>
              <a:t>蕭銘雄</a:t>
            </a:r>
            <a:r>
              <a:rPr lang="en-US" altLang="zh-TW" dirty="0" smtClean="0"/>
              <a:t>/</a:t>
            </a:r>
            <a:r>
              <a:rPr lang="zh-TW" altLang="en-US" u="sng" dirty="0" smtClean="0"/>
              <a:t>董信煌</a:t>
            </a:r>
            <a:endParaRPr lang="zh-TW" altLang="en-US" u="sng" dirty="0"/>
          </a:p>
        </p:txBody>
      </p:sp>
      <p:sp>
        <p:nvSpPr>
          <p:cNvPr id="3" name="標題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大數據資料分析</a:t>
            </a:r>
            <a:r>
              <a:rPr altLang="zh-TW" smtClean="0"/>
              <a:t>(2</a:t>
            </a:r>
            <a:r>
              <a:rPr smtClean="0"/>
              <a:t>)</a:t>
            </a:r>
            <a:br>
              <a:rPr smtClean="0"/>
            </a:br>
            <a:r>
              <a:rPr lang="zh-TW" altLang="en-US" sz="3200" dirty="0" smtClean="0"/>
              <a:t>資料前置處理、分析資料</a:t>
            </a:r>
            <a:endParaRPr lang="zh-TW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6908"/>
          </a:xfrm>
        </p:spPr>
        <p:txBody>
          <a:bodyPr/>
          <a:lstStyle/>
          <a:p>
            <a:r>
              <a:rPr lang="zh-TW" altLang="en-US" dirty="0" smtClean="0"/>
              <a:t>縮小範圍</a:t>
            </a:r>
            <a:r>
              <a:rPr lang="en-US" altLang="zh-TW" dirty="0" smtClean="0"/>
              <a:t>:</a:t>
            </a:r>
            <a:r>
              <a:rPr lang="zh-TW" altLang="en-US" dirty="0" smtClean="0"/>
              <a:t>一週流量，三站</a:t>
            </a:r>
            <a:endParaRPr lang="zh-TW" alt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071546"/>
            <a:ext cx="8643998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資料相似度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分群過程的依據</a:t>
            </a:r>
            <a:endParaRPr lang="en-US" altLang="zh-TW" dirty="0" smtClean="0"/>
          </a:p>
          <a:p>
            <a:r>
              <a:rPr lang="zh-TW" altLang="en-US" dirty="0" smtClean="0"/>
              <a:t>相似度與相異度是一體兩面，底下將使用相異度</a:t>
            </a:r>
            <a:endParaRPr lang="en-US" altLang="zh-TW" dirty="0" smtClean="0"/>
          </a:p>
          <a:p>
            <a:r>
              <a:rPr lang="zh-TW" altLang="en-US" dirty="0" smtClean="0"/>
              <a:t>常見的相異度衡量</a:t>
            </a:r>
            <a:r>
              <a:rPr lang="en-US" altLang="zh-TW" dirty="0" smtClean="0"/>
              <a:t>:</a:t>
            </a:r>
            <a:r>
              <a:rPr lang="zh-TW" altLang="en-US" dirty="0" smtClean="0"/>
              <a:t> 歐基里德距離</a:t>
            </a:r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3071810"/>
            <a:ext cx="6362700" cy="3467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時間序列相異度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歐基里德距離 </a:t>
            </a:r>
            <a:r>
              <a:rPr lang="en-US" altLang="zh-TW" dirty="0" smtClean="0"/>
              <a:t>(Euclidean distance)</a:t>
            </a:r>
          </a:p>
          <a:p>
            <a:pPr lvl="1"/>
            <a:r>
              <a:rPr lang="zh-TW" altLang="en-US" dirty="0" smtClean="0"/>
              <a:t>同一時間點計算差距</a:t>
            </a:r>
            <a:endParaRPr lang="en-US" altLang="zh-TW" dirty="0" smtClean="0"/>
          </a:p>
          <a:p>
            <a:r>
              <a:rPr lang="zh-TW" altLang="en-US" dirty="0" smtClean="0"/>
              <a:t>動態時間扭曲 </a:t>
            </a:r>
            <a:r>
              <a:rPr lang="en-US" altLang="zh-TW" dirty="0" smtClean="0"/>
              <a:t>(dynamic time warping, DTW)</a:t>
            </a:r>
          </a:p>
          <a:p>
            <a:pPr lvl="1"/>
            <a:r>
              <a:rPr lang="zh-TW" altLang="en-US" dirty="0" smtClean="0"/>
              <a:t>時間軸可以扭曲</a:t>
            </a:r>
            <a:endParaRPr lang="zh-TW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3429000"/>
            <a:ext cx="6357982" cy="3126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動態時間扭曲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一般使用的情況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兩個時間序列不等長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考慮的問題具有時間可移性特徵</a:t>
            </a:r>
            <a:r>
              <a:rPr lang="en-US" altLang="zh-TW" dirty="0" smtClean="0"/>
              <a:t>(</a:t>
            </a:r>
            <a:r>
              <a:rPr lang="zh-TW" altLang="en-US" dirty="0" smtClean="0"/>
              <a:t>如整體樣式</a:t>
            </a:r>
            <a:r>
              <a:rPr lang="en-US" altLang="zh-TW" dirty="0" smtClean="0"/>
              <a:t>)</a:t>
            </a:r>
          </a:p>
          <a:p>
            <a:pPr lvl="1"/>
            <a:r>
              <a:rPr lang="zh-TW" altLang="en-US" dirty="0" smtClean="0"/>
              <a:t>使用動態規劃演算法處理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在</a:t>
            </a:r>
            <a:r>
              <a:rPr lang="en-US" altLang="zh-TW" dirty="0" smtClean="0"/>
              <a:t>R</a:t>
            </a:r>
            <a:r>
              <a:rPr lang="zh-TW" altLang="en-US" dirty="0" smtClean="0"/>
              <a:t>中可以使用</a:t>
            </a:r>
            <a:r>
              <a:rPr lang="en-US" altLang="zh-TW" dirty="0" err="1" smtClean="0"/>
              <a:t>dtw</a:t>
            </a:r>
            <a:r>
              <a:rPr lang="zh-TW" altLang="en-US" dirty="0" smtClean="0"/>
              <a:t>套件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install.packages</a:t>
            </a:r>
            <a:r>
              <a:rPr lang="en-US" altLang="zh-TW" dirty="0" smtClean="0"/>
              <a:t>("</a:t>
            </a:r>
            <a:r>
              <a:rPr lang="en-US" altLang="zh-TW" dirty="0" err="1" smtClean="0"/>
              <a:t>dtw</a:t>
            </a:r>
            <a:r>
              <a:rPr lang="en-US" altLang="zh-TW" dirty="0" smtClean="0"/>
              <a:t>")</a:t>
            </a:r>
          </a:p>
          <a:p>
            <a:pPr lvl="1"/>
            <a:endParaRPr lang="en-US" altLang="zh-TW" dirty="0" smtClean="0"/>
          </a:p>
          <a:p>
            <a:pPr lvl="1"/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857628"/>
            <a:ext cx="5929354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案例資料使用</a:t>
            </a:r>
            <a:r>
              <a:rPr lang="en-US" altLang="zh-TW" dirty="0" smtClean="0"/>
              <a:t>DTW?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在我們的資料中任二北捷車站都有等長的流量序列</a:t>
            </a:r>
            <a:endParaRPr lang="en-US" altLang="zh-TW" dirty="0" smtClean="0"/>
          </a:p>
          <a:p>
            <a:r>
              <a:rPr lang="zh-TW" altLang="en-US" dirty="0" smtClean="0"/>
              <a:t>我們考慮的樣式跟時間點有關，譬如說</a:t>
            </a:r>
            <a:r>
              <a:rPr lang="en-US" altLang="zh-TW" dirty="0" smtClean="0"/>
              <a:t>7am-9am</a:t>
            </a:r>
            <a:r>
              <a:rPr lang="zh-TW" altLang="en-US" dirty="0" smtClean="0"/>
              <a:t>的流量樣式</a:t>
            </a:r>
            <a:r>
              <a:rPr lang="en-US" altLang="zh-TW" dirty="0" smtClean="0"/>
              <a:t>(</a:t>
            </a:r>
            <a:r>
              <a:rPr lang="zh-TW" altLang="en-US" dirty="0" smtClean="0"/>
              <a:t>這是研究目的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結論</a:t>
            </a:r>
            <a:r>
              <a:rPr lang="en-US" altLang="zh-TW" dirty="0" smtClean="0"/>
              <a:t>:</a:t>
            </a:r>
            <a:r>
              <a:rPr lang="zh-TW" altLang="en-US" dirty="0" smtClean="0"/>
              <a:t> 不宜使用</a:t>
            </a:r>
            <a:r>
              <a:rPr lang="en-US" altLang="zh-TW" dirty="0" smtClean="0"/>
              <a:t>DTW</a:t>
            </a:r>
            <a:r>
              <a:rPr lang="zh-TW" altLang="en-US" dirty="0" smtClean="0"/>
              <a:t>於流量序列，將使用 </a:t>
            </a:r>
            <a:r>
              <a:rPr lang="en-US" altLang="zh-TW" dirty="0" smtClean="0"/>
              <a:t>Euclidean distance </a:t>
            </a:r>
            <a:r>
              <a:rPr lang="zh-TW" altLang="en-US" dirty="0" smtClean="0"/>
              <a:t>計算兩個流量序列的差異</a:t>
            </a:r>
            <a:r>
              <a:rPr lang="en-US" altLang="zh-TW" dirty="0" smtClean="0"/>
              <a:t>(</a:t>
            </a:r>
            <a:r>
              <a:rPr lang="zh-TW" altLang="en-US" dirty="0" smtClean="0"/>
              <a:t>距離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使用</a:t>
            </a:r>
            <a:r>
              <a:rPr lang="en-US" altLang="zh-TW" dirty="0" smtClean="0"/>
              <a:t>R</a:t>
            </a:r>
          </a:p>
          <a:p>
            <a:pPr>
              <a:buNone/>
            </a:pPr>
            <a:r>
              <a:rPr lang="zh-TW" altLang="en-US" dirty="0" smtClean="0"/>
              <a:t>    假設 </a:t>
            </a:r>
            <a:r>
              <a:rPr lang="en-US" altLang="zh-TW" dirty="0" smtClean="0"/>
              <a:t>ma </a:t>
            </a:r>
            <a:r>
              <a:rPr lang="zh-TW" altLang="en-US" dirty="0" smtClean="0"/>
              <a:t>儲存 </a:t>
            </a:r>
            <a:r>
              <a:rPr lang="en-US" altLang="zh-TW" dirty="0" smtClean="0"/>
              <a:t>108 </a:t>
            </a:r>
            <a:r>
              <a:rPr lang="zh-TW" altLang="en-US" dirty="0" smtClean="0"/>
              <a:t>站</a:t>
            </a:r>
            <a:r>
              <a:rPr lang="en-US" altLang="zh-TW" dirty="0" smtClean="0"/>
              <a:t>133</a:t>
            </a:r>
            <a:r>
              <a:rPr lang="zh-TW" altLang="en-US" dirty="0" smtClean="0"/>
              <a:t>個時間點</a:t>
            </a:r>
            <a:r>
              <a:rPr lang="en-US" altLang="zh-TW" dirty="0" smtClean="0"/>
              <a:t>(</a:t>
            </a:r>
            <a:r>
              <a:rPr lang="zh-TW" altLang="en-US" dirty="0" smtClean="0"/>
              <a:t>一週</a:t>
            </a:r>
            <a:r>
              <a:rPr lang="en-US" altLang="zh-TW" dirty="0" smtClean="0"/>
              <a:t>)</a:t>
            </a:r>
            <a:r>
              <a:rPr lang="zh-TW" altLang="en-US" dirty="0" smtClean="0"/>
              <a:t>的流量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 </a:t>
            </a:r>
            <a:r>
              <a:rPr lang="en-US" altLang="zh-TW" dirty="0" err="1" smtClean="0"/>
              <a:t>md</a:t>
            </a:r>
            <a:r>
              <a:rPr lang="en-US" altLang="zh-TW" dirty="0" smtClean="0"/>
              <a:t>=dist(ma) </a:t>
            </a:r>
            <a:r>
              <a:rPr lang="zh-TW" altLang="en-US" dirty="0" smtClean="0"/>
              <a:t>回傳兩兩站之間的距離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階層式分群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輸入</a:t>
            </a:r>
            <a:r>
              <a:rPr lang="en-US" altLang="zh-TW" dirty="0" smtClean="0"/>
              <a:t>:</a:t>
            </a:r>
            <a:r>
              <a:rPr lang="zh-TW" altLang="en-US" dirty="0" smtClean="0"/>
              <a:t> 兩兩資料的距離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一筆資料就是一個捷運站一週的分時流量 </a:t>
            </a:r>
            <a:r>
              <a:rPr lang="en-US" altLang="zh-TW" dirty="0" smtClean="0"/>
              <a:t>(133</a:t>
            </a:r>
            <a:r>
              <a:rPr lang="zh-TW" altLang="en-US" dirty="0" smtClean="0"/>
              <a:t>維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輸出</a:t>
            </a:r>
            <a:r>
              <a:rPr lang="en-US" altLang="zh-TW" dirty="0" smtClean="0"/>
              <a:t>:</a:t>
            </a:r>
            <a:r>
              <a:rPr lang="zh-TW" altLang="en-US" dirty="0" smtClean="0"/>
              <a:t> 樹狀圖</a:t>
            </a:r>
            <a:endParaRPr lang="en-US" altLang="zh-TW" dirty="0" smtClean="0"/>
          </a:p>
          <a:p>
            <a:r>
              <a:rPr lang="zh-TW" altLang="en-US" dirty="0" smtClean="0"/>
              <a:t>分群</a:t>
            </a:r>
            <a:r>
              <a:rPr lang="en-US" altLang="zh-TW" dirty="0" smtClean="0"/>
              <a:t>:</a:t>
            </a:r>
            <a:r>
              <a:rPr lang="zh-TW" altLang="en-US" dirty="0" smtClean="0"/>
              <a:t> 選擇合適數量將樹狀圖分裂成群集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準備</a:t>
            </a:r>
            <a:r>
              <a:rPr lang="en-US" altLang="zh-TW" dirty="0" smtClean="0"/>
              <a:t>R</a:t>
            </a:r>
            <a:r>
              <a:rPr lang="zh-TW" altLang="en-US" dirty="0" smtClean="0"/>
              <a:t>資料輸入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 </a:t>
            </a:r>
            <a:r>
              <a:rPr lang="en-US" altLang="zh-TW" dirty="0" smtClean="0"/>
              <a:t>ma = </a:t>
            </a:r>
            <a:r>
              <a:rPr lang="en-US" altLang="zh-TW" dirty="0" err="1" smtClean="0"/>
              <a:t>as.matrix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read.table</a:t>
            </a:r>
            <a:r>
              <a:rPr lang="en-US" altLang="zh-TW" dirty="0" smtClean="0"/>
              <a:t>("timeser01.csv", sep=","))</a:t>
            </a:r>
          </a:p>
          <a:p>
            <a:pPr>
              <a:buNone/>
            </a:pPr>
            <a:r>
              <a:rPr lang="en-US" altLang="zh-TW" dirty="0" smtClean="0"/>
              <a:t> # </a:t>
            </a:r>
            <a:r>
              <a:rPr lang="zh-TW" altLang="en-US" dirty="0" smtClean="0"/>
              <a:t>只讀第一週資料 </a:t>
            </a:r>
            <a:r>
              <a:rPr lang="en-US" altLang="zh-TW" dirty="0" smtClean="0"/>
              <a:t>2016/1/4, 0500 -2016/1/10, 2300 </a:t>
            </a:r>
          </a:p>
          <a:p>
            <a:pPr>
              <a:buNone/>
            </a:pPr>
            <a:r>
              <a:rPr lang="zh-TW" altLang="en-US" dirty="0" smtClean="0"/>
              <a:t> </a:t>
            </a:r>
            <a:r>
              <a:rPr lang="en-US" altLang="zh-TW" dirty="0" smtClean="0"/>
              <a:t>ma = ma[,1:133]</a:t>
            </a:r>
          </a:p>
          <a:p>
            <a:pPr>
              <a:buNone/>
            </a:pPr>
            <a:r>
              <a:rPr lang="en-US" altLang="zh-TW" dirty="0" smtClean="0"/>
              <a:t> </a:t>
            </a:r>
            <a:r>
              <a:rPr lang="en-US" altLang="zh-TW" dirty="0" err="1" smtClean="0"/>
              <a:t>md</a:t>
            </a:r>
            <a:r>
              <a:rPr lang="en-US" altLang="zh-TW" dirty="0" smtClean="0"/>
              <a:t> = dist(ma)</a:t>
            </a:r>
          </a:p>
          <a:p>
            <a:pPr>
              <a:buNone/>
            </a:pPr>
            <a:r>
              <a:rPr lang="en-US" altLang="zh-TW" dirty="0" smtClean="0"/>
              <a:t> # R </a:t>
            </a:r>
            <a:r>
              <a:rPr lang="zh-TW" altLang="en-US" dirty="0" smtClean="0"/>
              <a:t>的階層式分群函數 </a:t>
            </a:r>
            <a:r>
              <a:rPr lang="en-US" altLang="zh-TW" dirty="0" err="1" smtClean="0"/>
              <a:t>hclust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</a:t>
            </a:r>
            <a:r>
              <a:rPr lang="en-US" altLang="zh-TW" dirty="0" err="1" smtClean="0"/>
              <a:t>hc</a:t>
            </a:r>
            <a:r>
              <a:rPr lang="en-US" altLang="zh-TW" dirty="0" smtClean="0"/>
              <a:t> = </a:t>
            </a:r>
            <a:r>
              <a:rPr lang="en-US" altLang="zh-TW" dirty="0" err="1" smtClean="0"/>
              <a:t>hclust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md</a:t>
            </a:r>
            <a:r>
              <a:rPr lang="en-US" altLang="zh-TW" dirty="0" smtClean="0"/>
              <a:t>)  </a:t>
            </a:r>
          </a:p>
          <a:p>
            <a:pPr>
              <a:buNone/>
            </a:pPr>
            <a:r>
              <a:rPr lang="en-US" altLang="zh-TW" dirty="0" smtClean="0"/>
              <a:t> # </a:t>
            </a:r>
            <a:r>
              <a:rPr lang="zh-TW" altLang="en-US" dirty="0" smtClean="0"/>
              <a:t>使用 </a:t>
            </a:r>
            <a:r>
              <a:rPr lang="en-US" altLang="zh-TW" dirty="0" smtClean="0"/>
              <a:t>? </a:t>
            </a:r>
            <a:r>
              <a:rPr lang="en-US" altLang="zh-TW" dirty="0" err="1" smtClean="0"/>
              <a:t>hclust</a:t>
            </a:r>
            <a:r>
              <a:rPr lang="en-US" altLang="zh-TW" dirty="0" smtClean="0"/>
              <a:t> </a:t>
            </a:r>
            <a:r>
              <a:rPr lang="zh-TW" altLang="en-US" dirty="0" smtClean="0"/>
              <a:t>看看有那些參數可使用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</a:t>
            </a:r>
            <a:r>
              <a:rPr lang="en-US" altLang="zh-TW" dirty="0" smtClean="0"/>
              <a:t>#</a:t>
            </a:r>
            <a:r>
              <a:rPr lang="zh-TW" altLang="en-US" dirty="0" smtClean="0"/>
              <a:t> 繪樹狀圖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</a:t>
            </a:r>
            <a:r>
              <a:rPr lang="en-US" altLang="zh-TW" dirty="0" smtClean="0"/>
              <a:t>plot(</a:t>
            </a:r>
            <a:r>
              <a:rPr lang="en-US" altLang="zh-TW" dirty="0" err="1" smtClean="0"/>
              <a:t>hc</a:t>
            </a:r>
            <a:r>
              <a:rPr lang="en-US" altLang="zh-TW" dirty="0" smtClean="0"/>
              <a:t>, hang = -1)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群集距離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?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hclust</a:t>
            </a:r>
            <a:r>
              <a:rPr lang="en-US" altLang="zh-TW" dirty="0" smtClean="0"/>
              <a:t> </a:t>
            </a:r>
            <a:r>
              <a:rPr lang="zh-TW" altLang="en-US" dirty="0" smtClean="0"/>
              <a:t>顯示有 </a:t>
            </a:r>
            <a:r>
              <a:rPr lang="en-US" altLang="zh-TW" dirty="0" smtClean="0"/>
              <a:t>method = “complete”, “single”, …</a:t>
            </a:r>
            <a:r>
              <a:rPr lang="zh-TW" altLang="en-US" dirty="0" smtClean="0"/>
              <a:t>等參數選項</a:t>
            </a:r>
            <a:endParaRPr lang="en-US" altLang="zh-TW" dirty="0" smtClean="0"/>
          </a:p>
          <a:p>
            <a:r>
              <a:rPr lang="zh-TW" altLang="en-US" dirty="0" smtClean="0"/>
              <a:t>這些是 </a:t>
            </a:r>
            <a:r>
              <a:rPr lang="en-US" altLang="zh-TW" dirty="0" err="1" smtClean="0"/>
              <a:t>hclust</a:t>
            </a:r>
            <a:r>
              <a:rPr lang="en-US" altLang="zh-TW" dirty="0" smtClean="0"/>
              <a:t> </a:t>
            </a:r>
            <a:r>
              <a:rPr lang="zh-TW" altLang="en-US" dirty="0" smtClean="0"/>
              <a:t>在聚合過程中，計算兩個集合之距離所使用的方法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single:</a:t>
            </a:r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complete:</a:t>
            </a:r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average:</a:t>
            </a:r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err="1" smtClean="0"/>
              <a:t>centroid</a:t>
            </a:r>
            <a:r>
              <a:rPr lang="en-US" altLang="zh-TW" dirty="0" smtClean="0"/>
              <a:t>:</a:t>
            </a:r>
          </a:p>
          <a:p>
            <a:endParaRPr lang="zh-TW" alt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3000372"/>
            <a:ext cx="4095750" cy="500066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3643314"/>
            <a:ext cx="4098925" cy="571504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4" y="4500570"/>
            <a:ext cx="5141913" cy="500066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71802" y="5286389"/>
            <a:ext cx="3111500" cy="357190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method = “…” </a:t>
            </a:r>
            <a:r>
              <a:rPr lang="zh-TW" altLang="en-US" dirty="0" smtClean="0"/>
              <a:t>圖示</a:t>
            </a:r>
            <a:endParaRPr lang="zh-TW" alt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714488"/>
            <a:ext cx="6072230" cy="4714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</a:t>
            </a:r>
            <a:r>
              <a:rPr lang="zh-TW" altLang="en-US" dirty="0" smtClean="0"/>
              <a:t>輸出樹狀圖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 plot(</a:t>
            </a:r>
            <a:r>
              <a:rPr lang="en-US" altLang="zh-TW" dirty="0" err="1" smtClean="0"/>
              <a:t>hc</a:t>
            </a:r>
            <a:r>
              <a:rPr lang="en-US" altLang="zh-TW" dirty="0" smtClean="0"/>
              <a:t>, hang = -1) </a:t>
            </a:r>
            <a:r>
              <a:rPr lang="zh-TW" altLang="en-US" dirty="0" smtClean="0"/>
              <a:t>圖型不容易分辨捷運站號</a:t>
            </a:r>
            <a:endParaRPr lang="en-US" altLang="zh-TW" dirty="0" smtClean="0"/>
          </a:p>
          <a:p>
            <a:r>
              <a:rPr lang="zh-TW" altLang="en-US" dirty="0" smtClean="0"/>
              <a:t> </a:t>
            </a:r>
            <a:r>
              <a:rPr lang="en-US" altLang="zh-TW" dirty="0" err="1" smtClean="0"/>
              <a:t>hc$order</a:t>
            </a:r>
            <a:r>
              <a:rPr lang="en-US" altLang="zh-TW" dirty="0" smtClean="0"/>
              <a:t> </a:t>
            </a:r>
            <a:r>
              <a:rPr lang="zh-TW" altLang="en-US" dirty="0" smtClean="0"/>
              <a:t>列出各站號</a:t>
            </a:r>
            <a:endParaRPr lang="en-US" altLang="zh-TW" dirty="0" smtClean="0"/>
          </a:p>
          <a:p>
            <a:r>
              <a:rPr lang="zh-TW" altLang="en-US" dirty="0" smtClean="0"/>
              <a:t>若要更仔細樹狀圖，可把結果輸出到 </a:t>
            </a:r>
            <a:r>
              <a:rPr lang="en-US" altLang="zh-TW" dirty="0" err="1" smtClean="0"/>
              <a:t>pdf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 </a:t>
            </a:r>
            <a:r>
              <a:rPr lang="en-US" altLang="zh-TW" dirty="0" err="1" smtClean="0"/>
              <a:t>pdf</a:t>
            </a:r>
            <a:r>
              <a:rPr lang="en-US" altLang="zh-TW" dirty="0" smtClean="0"/>
              <a:t>("dendro.pdf", width=40, height=15)   </a:t>
            </a:r>
          </a:p>
          <a:p>
            <a:pPr>
              <a:buNone/>
            </a:pPr>
            <a:r>
              <a:rPr lang="en-US" altLang="zh-TW" dirty="0" smtClean="0"/>
              <a:t> </a:t>
            </a:r>
            <a:r>
              <a:rPr lang="en-US" altLang="zh-TW" dirty="0" err="1" smtClean="0"/>
              <a:t>hc</a:t>
            </a:r>
            <a:r>
              <a:rPr lang="en-US" altLang="zh-TW" dirty="0" smtClean="0"/>
              <a:t> = </a:t>
            </a:r>
            <a:r>
              <a:rPr lang="en-US" altLang="zh-TW" dirty="0" err="1" smtClean="0"/>
              <a:t>hclust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md</a:t>
            </a:r>
            <a:r>
              <a:rPr lang="en-US" altLang="zh-TW" dirty="0" smtClean="0"/>
              <a:t>)</a:t>
            </a:r>
          </a:p>
          <a:p>
            <a:pPr>
              <a:buNone/>
            </a:pPr>
            <a:r>
              <a:rPr lang="en-US" altLang="zh-TW" dirty="0" smtClean="0"/>
              <a:t> plot(</a:t>
            </a:r>
            <a:r>
              <a:rPr lang="en-US" altLang="zh-TW" dirty="0" err="1" smtClean="0"/>
              <a:t>hc</a:t>
            </a:r>
            <a:r>
              <a:rPr lang="en-US" altLang="zh-TW" dirty="0" smtClean="0"/>
              <a:t>, hang=-1)</a:t>
            </a:r>
          </a:p>
          <a:p>
            <a:pPr>
              <a:buNone/>
            </a:pPr>
            <a:r>
              <a:rPr lang="en-US" altLang="zh-TW" dirty="0" smtClean="0"/>
              <a:t> </a:t>
            </a:r>
            <a:r>
              <a:rPr lang="en-US" altLang="zh-TW" dirty="0" err="1" smtClean="0"/>
              <a:t>dev.off</a:t>
            </a:r>
            <a:r>
              <a:rPr lang="en-US" altLang="zh-TW" dirty="0" smtClean="0"/>
              <a:t>()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本週課程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台北捷運流量資料</a:t>
            </a:r>
            <a:endParaRPr lang="en-US" altLang="zh-TW" dirty="0" smtClean="0"/>
          </a:p>
          <a:p>
            <a:r>
              <a:rPr lang="zh-TW" altLang="en-US" dirty="0" smtClean="0"/>
              <a:t>資料前處理</a:t>
            </a:r>
            <a:endParaRPr lang="en-US" altLang="zh-TW" dirty="0" smtClean="0"/>
          </a:p>
          <a:p>
            <a:r>
              <a:rPr lang="zh-TW" altLang="en-US" dirty="0" smtClean="0"/>
              <a:t>流量序列</a:t>
            </a:r>
            <a:r>
              <a:rPr lang="zh-TW" altLang="en-US" dirty="0" smtClean="0"/>
              <a:t>的相異度</a:t>
            </a:r>
            <a:endParaRPr lang="en-US" altLang="zh-TW" dirty="0" smtClean="0"/>
          </a:p>
          <a:p>
            <a:r>
              <a:rPr lang="zh-TW" altLang="en-US" dirty="0" smtClean="0"/>
              <a:t>流量序列分群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hlinkClick r:id="rId2" action="ppaction://hlinkfile"/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57158" y="1500174"/>
            <a:ext cx="8572560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分裂樹狀圖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zh-TW" altLang="en-US" dirty="0" smtClean="0"/>
              <a:t> </a:t>
            </a:r>
            <a:r>
              <a:rPr lang="en-US" altLang="zh-TW" dirty="0" smtClean="0"/>
              <a:t># </a:t>
            </a:r>
            <a:r>
              <a:rPr lang="zh-TW" altLang="en-US" dirty="0" smtClean="0"/>
              <a:t>使用 </a:t>
            </a:r>
            <a:r>
              <a:rPr lang="en-US" altLang="zh-TW" dirty="0" err="1" smtClean="0"/>
              <a:t>cutree</a:t>
            </a:r>
            <a:r>
              <a:rPr lang="en-US" altLang="zh-TW" dirty="0" smtClean="0"/>
              <a:t> </a:t>
            </a:r>
            <a:r>
              <a:rPr lang="zh-TW" altLang="en-US" dirty="0" smtClean="0"/>
              <a:t>分裂 </a:t>
            </a:r>
            <a:r>
              <a:rPr lang="en-US" altLang="zh-TW" dirty="0" err="1" smtClean="0"/>
              <a:t>dendrogram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 # ?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cutree</a:t>
            </a:r>
            <a:r>
              <a:rPr lang="en-US" altLang="zh-TW" dirty="0" smtClean="0"/>
              <a:t> </a:t>
            </a:r>
            <a:r>
              <a:rPr lang="zh-TW" altLang="en-US" dirty="0" smtClean="0"/>
              <a:t>看有那些參數可用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 </a:t>
            </a:r>
            <a:r>
              <a:rPr lang="en-US" altLang="zh-TW" dirty="0" err="1" smtClean="0"/>
              <a:t>clus</a:t>
            </a:r>
            <a:r>
              <a:rPr lang="en-US" altLang="zh-TW" dirty="0" smtClean="0"/>
              <a:t> = </a:t>
            </a:r>
            <a:r>
              <a:rPr lang="en-US" altLang="zh-TW" dirty="0" err="1" smtClean="0"/>
              <a:t>cutree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hc,k</a:t>
            </a:r>
            <a:r>
              <a:rPr lang="en-US" altLang="zh-TW" dirty="0" smtClean="0"/>
              <a:t>=4)</a:t>
            </a:r>
          </a:p>
          <a:p>
            <a:pPr>
              <a:buNone/>
            </a:pPr>
            <a:r>
              <a:rPr lang="zh-TW" altLang="en-US" dirty="0" smtClean="0"/>
              <a:t> </a:t>
            </a:r>
            <a:r>
              <a:rPr lang="en-US" altLang="zh-TW" dirty="0" smtClean="0"/>
              <a:t>#</a:t>
            </a:r>
            <a:r>
              <a:rPr lang="zh-TW" altLang="en-US" dirty="0" smtClean="0"/>
              <a:t>列出各站所屬群集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 </a:t>
            </a:r>
            <a:r>
              <a:rPr lang="en-US" altLang="zh-TW" dirty="0" err="1" smtClean="0"/>
              <a:t>clus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</a:t>
            </a:r>
            <a:r>
              <a:rPr lang="en-US" altLang="zh-TW" dirty="0" smtClean="0"/>
              <a:t>table(</a:t>
            </a:r>
            <a:r>
              <a:rPr lang="en-US" altLang="zh-TW" dirty="0" err="1" smtClean="0"/>
              <a:t>clus</a:t>
            </a:r>
            <a:r>
              <a:rPr lang="en-US" altLang="zh-TW" dirty="0" smtClean="0"/>
              <a:t>)</a:t>
            </a:r>
          </a:p>
          <a:p>
            <a:pPr>
              <a:buNone/>
            </a:pPr>
            <a:r>
              <a:rPr lang="en-US" altLang="zh-TW" dirty="0" smtClean="0"/>
              <a:t> (1:108)[</a:t>
            </a:r>
            <a:r>
              <a:rPr lang="en-US" altLang="zh-TW" dirty="0" err="1" smtClean="0"/>
              <a:t>clus</a:t>
            </a:r>
            <a:r>
              <a:rPr lang="en-US" altLang="zh-TW" dirty="0" smtClean="0"/>
              <a:t>==1]</a:t>
            </a:r>
          </a:p>
          <a:p>
            <a:pPr>
              <a:buNone/>
            </a:pPr>
            <a:r>
              <a:rPr lang="en-US" altLang="zh-TW" dirty="0" smtClean="0"/>
              <a:t> (1:108)[</a:t>
            </a:r>
            <a:r>
              <a:rPr lang="en-US" altLang="zh-TW" dirty="0" err="1" smtClean="0"/>
              <a:t>clus</a:t>
            </a:r>
            <a:r>
              <a:rPr lang="en-US" altLang="zh-TW" dirty="0" smtClean="0"/>
              <a:t>==2]</a:t>
            </a:r>
          </a:p>
          <a:p>
            <a:pPr>
              <a:buNone/>
            </a:pPr>
            <a:r>
              <a:rPr lang="en-US" altLang="zh-TW" dirty="0" smtClean="0"/>
              <a:t> (1:108)[</a:t>
            </a:r>
            <a:r>
              <a:rPr lang="en-US" altLang="zh-TW" dirty="0" err="1" smtClean="0"/>
              <a:t>clus</a:t>
            </a:r>
            <a:r>
              <a:rPr lang="en-US" altLang="zh-TW" dirty="0" smtClean="0"/>
              <a:t>==3]</a:t>
            </a:r>
          </a:p>
          <a:p>
            <a:pPr>
              <a:buNone/>
            </a:pPr>
            <a:r>
              <a:rPr lang="en-US" altLang="zh-TW" dirty="0" smtClean="0"/>
              <a:t> (1:108)[</a:t>
            </a:r>
            <a:r>
              <a:rPr lang="en-US" altLang="zh-TW" dirty="0" err="1" smtClean="0"/>
              <a:t>clus</a:t>
            </a:r>
            <a:r>
              <a:rPr lang="en-US" altLang="zh-TW" dirty="0" smtClean="0"/>
              <a:t>==4]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台北車站很特殊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台北車站自成一群</a:t>
            </a:r>
            <a:r>
              <a:rPr lang="en-US" altLang="zh-TW" dirty="0" smtClean="0"/>
              <a:t>:</a:t>
            </a:r>
            <a:r>
              <a:rPr lang="zh-TW" altLang="en-US" dirty="0" smtClean="0"/>
              <a:t> 他的入流量與其他車站有很大差距</a:t>
            </a:r>
            <a:endParaRPr lang="en-US" altLang="zh-TW" dirty="0" smtClean="0"/>
          </a:p>
          <a:p>
            <a:r>
              <a:rPr lang="en-US" altLang="zh-TW" dirty="0" smtClean="0"/>
              <a:t> </a:t>
            </a:r>
            <a:r>
              <a:rPr lang="en-US" altLang="zh-TW" dirty="0" err="1" smtClean="0"/>
              <a:t>clus</a:t>
            </a:r>
            <a:r>
              <a:rPr lang="en-US" altLang="zh-TW" dirty="0" smtClean="0"/>
              <a:t>[c(1,13,42,61)] </a:t>
            </a:r>
            <a:r>
              <a:rPr lang="zh-TW" altLang="en-US" dirty="0" smtClean="0"/>
              <a:t>顯示 </a:t>
            </a:r>
            <a:r>
              <a:rPr lang="en-US" altLang="zh-TW" dirty="0" smtClean="0"/>
              <a:t>1,1,4,3</a:t>
            </a:r>
            <a:r>
              <a:rPr lang="zh-TW" altLang="en-US" dirty="0" smtClean="0"/>
              <a:t>；即松山機場與動物園同一群，是否合理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第一週流量</a:t>
            </a:r>
            <a:r>
              <a:rPr lang="en-US" altLang="zh-TW" dirty="0" smtClean="0"/>
              <a:t>(</a:t>
            </a:r>
            <a:r>
              <a:rPr lang="zh-TW" altLang="en-US" dirty="0" smtClean="0"/>
              <a:t>松山機場、動物園、台北車站、淡水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1643050"/>
            <a:ext cx="7786742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正規劃流量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每一車站的絕對流量有相當差異，若是研究目的在於了解每一車站一週中的流量高峰期，應該先把各站流量正規劃</a:t>
            </a:r>
            <a:endParaRPr lang="en-US" altLang="zh-TW" dirty="0" smtClean="0"/>
          </a:p>
          <a:p>
            <a:r>
              <a:rPr lang="zh-TW" altLang="en-US" dirty="0" smtClean="0"/>
              <a:t>方法</a:t>
            </a:r>
            <a:r>
              <a:rPr lang="en-US" altLang="zh-TW" dirty="0" smtClean="0"/>
              <a:t>:</a:t>
            </a:r>
            <a:r>
              <a:rPr lang="zh-TW" altLang="en-US" dirty="0" smtClean="0"/>
              <a:t> 每站的絕對流量除以該站當週最大流量值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    for (s in 1:108) </a:t>
            </a:r>
          </a:p>
          <a:p>
            <a:pPr>
              <a:buNone/>
            </a:pPr>
            <a:r>
              <a:rPr lang="en-US" altLang="zh-TW" dirty="0" smtClean="0"/>
              <a:t>       for (t in 1:133) </a:t>
            </a:r>
          </a:p>
          <a:p>
            <a:pPr>
              <a:buNone/>
            </a:pPr>
            <a:r>
              <a:rPr lang="en-US" altLang="zh-TW" dirty="0" smtClean="0"/>
              <a:t>           ma[s][t] = ma[s][t] / MAX </a:t>
            </a:r>
            <a:r>
              <a:rPr lang="en-US" altLang="zh-TW" sz="2000" dirty="0" smtClean="0"/>
              <a:t>j</a:t>
            </a:r>
            <a:r>
              <a:rPr lang="en-US" altLang="zh-TW" dirty="0" smtClean="0"/>
              <a:t> (ma[s][j])</a:t>
            </a:r>
          </a:p>
          <a:p>
            <a:r>
              <a:rPr lang="zh-TW" altLang="en-US" dirty="0" smtClean="0"/>
              <a:t>使用 </a:t>
            </a:r>
            <a:r>
              <a:rPr lang="en-US" altLang="zh-TW" dirty="0" smtClean="0"/>
              <a:t>R</a:t>
            </a:r>
          </a:p>
          <a:p>
            <a:pPr>
              <a:buNone/>
            </a:pPr>
            <a:r>
              <a:rPr lang="en-US" altLang="zh-TW" dirty="0" smtClean="0"/>
              <a:t>    for (s in 1:108) ma[s,] = ma[s,]/max(ma[s,])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使用正規劃的週流量做分群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  </a:t>
            </a:r>
            <a:r>
              <a:rPr lang="en-US" altLang="zh-TW" dirty="0" smtClean="0"/>
              <a:t>ma = </a:t>
            </a:r>
            <a:r>
              <a:rPr lang="en-US" altLang="zh-TW" dirty="0" err="1" smtClean="0"/>
              <a:t>as.matrix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read.table</a:t>
            </a:r>
            <a:r>
              <a:rPr lang="en-US" altLang="zh-TW" dirty="0" smtClean="0"/>
              <a:t>("timeser01.csv",sep=","))[,1:133]</a:t>
            </a:r>
          </a:p>
          <a:p>
            <a:pPr>
              <a:buNone/>
            </a:pPr>
            <a:r>
              <a:rPr lang="en-US" altLang="zh-TW" dirty="0" smtClean="0"/>
              <a:t>  for (s in 1:108) ma[s,] = ma[s,] / max(ma[s,])</a:t>
            </a:r>
          </a:p>
          <a:p>
            <a:pPr>
              <a:buNone/>
            </a:pPr>
            <a:r>
              <a:rPr lang="en-US" altLang="zh-TW" dirty="0" smtClean="0"/>
              <a:t>  </a:t>
            </a:r>
            <a:r>
              <a:rPr lang="en-US" altLang="zh-TW" dirty="0" err="1" smtClean="0"/>
              <a:t>md</a:t>
            </a:r>
            <a:r>
              <a:rPr lang="en-US" altLang="zh-TW" dirty="0" smtClean="0"/>
              <a:t> = dist(ma)</a:t>
            </a:r>
          </a:p>
          <a:p>
            <a:pPr>
              <a:buNone/>
            </a:pPr>
            <a:r>
              <a:rPr lang="en-US" altLang="zh-TW" dirty="0" smtClean="0"/>
              <a:t>  </a:t>
            </a:r>
            <a:r>
              <a:rPr lang="en-US" altLang="zh-TW" dirty="0" err="1" smtClean="0"/>
              <a:t>hc</a:t>
            </a:r>
            <a:r>
              <a:rPr lang="en-US" altLang="zh-TW" dirty="0" smtClean="0"/>
              <a:t> = </a:t>
            </a:r>
            <a:r>
              <a:rPr lang="en-US" altLang="zh-TW" dirty="0" err="1" smtClean="0"/>
              <a:t>hclust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md</a:t>
            </a:r>
            <a:r>
              <a:rPr lang="en-US" altLang="zh-TW" dirty="0" smtClean="0"/>
              <a:t>)</a:t>
            </a:r>
          </a:p>
          <a:p>
            <a:pPr>
              <a:buNone/>
            </a:pPr>
            <a:r>
              <a:rPr lang="en-US" altLang="zh-TW" dirty="0" smtClean="0"/>
              <a:t>  </a:t>
            </a:r>
            <a:r>
              <a:rPr lang="en-US" altLang="zh-TW" dirty="0" err="1" smtClean="0"/>
              <a:t>clus</a:t>
            </a:r>
            <a:r>
              <a:rPr lang="en-US" altLang="zh-TW" dirty="0" smtClean="0"/>
              <a:t> = </a:t>
            </a:r>
            <a:r>
              <a:rPr lang="en-US" altLang="zh-TW" dirty="0" err="1" smtClean="0"/>
              <a:t>cutree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hc</a:t>
            </a:r>
            <a:r>
              <a:rPr lang="en-US" altLang="zh-TW" dirty="0" smtClean="0"/>
              <a:t>, 4)</a:t>
            </a:r>
          </a:p>
          <a:p>
            <a:pPr>
              <a:buNone/>
            </a:pPr>
            <a:r>
              <a:rPr lang="en-US" altLang="zh-TW" dirty="0" smtClean="0"/>
              <a:t>  </a:t>
            </a:r>
            <a:r>
              <a:rPr lang="en-US" altLang="zh-TW" dirty="0" err="1" smtClean="0"/>
              <a:t>clus</a:t>
            </a:r>
            <a:r>
              <a:rPr lang="en-US" altLang="zh-TW" dirty="0" smtClean="0"/>
              <a:t>[c(1,13,42,61)]   # 1, 3, 1, 2</a:t>
            </a:r>
            <a:r>
              <a:rPr lang="zh-TW" altLang="en-US" dirty="0" smtClean="0"/>
              <a:t>，松機與北車同群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  table(</a:t>
            </a:r>
            <a:r>
              <a:rPr lang="en-US" altLang="zh-TW" dirty="0" err="1" smtClean="0"/>
              <a:t>clus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分群分析單位，流量序列範疇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en-US" dirty="0" smtClean="0"/>
              <a:t>分群分析單位</a:t>
            </a:r>
            <a:r>
              <a:rPr lang="en-US" altLang="zh-TW" dirty="0" smtClean="0"/>
              <a:t>: </a:t>
            </a:r>
            <a:r>
              <a:rPr lang="zh-TW" altLang="en-US" dirty="0" smtClean="0"/>
              <a:t>各車站</a:t>
            </a:r>
            <a:endParaRPr lang="en-US" altLang="zh-TW" dirty="0" smtClean="0"/>
          </a:p>
          <a:p>
            <a:r>
              <a:rPr lang="zh-TW" altLang="en-US" dirty="0" smtClean="0"/>
              <a:t>流量序列範疇</a:t>
            </a:r>
            <a:r>
              <a:rPr lang="en-US" altLang="zh-TW" dirty="0" smtClean="0"/>
              <a:t>:</a:t>
            </a:r>
            <a:r>
              <a:rPr lang="zh-TW" altLang="en-US" dirty="0" smtClean="0"/>
              <a:t> 週流量或月流量</a:t>
            </a:r>
            <a:endParaRPr lang="en-US" altLang="zh-TW" dirty="0" smtClean="0"/>
          </a:p>
          <a:p>
            <a:r>
              <a:rPr lang="zh-TW" altLang="en-US" dirty="0" smtClean="0"/>
              <a:t>在家練習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試著把 </a:t>
            </a:r>
            <a:r>
              <a:rPr lang="en-US" altLang="zh-TW" dirty="0" smtClean="0"/>
              <a:t>timeser01.csv </a:t>
            </a:r>
            <a:r>
              <a:rPr lang="zh-TW" altLang="en-US" dirty="0" smtClean="0"/>
              <a:t>萃取出四週流量，安排資料如下</a:t>
            </a:r>
            <a:endParaRPr lang="en-US" altLang="zh-TW" dirty="0" smtClean="0"/>
          </a:p>
          <a:p>
            <a:pPr lvl="1">
              <a:buNone/>
            </a:pPr>
            <a:r>
              <a:rPr lang="zh-TW" altLang="en-US" dirty="0" smtClean="0"/>
              <a:t>    松山  </a:t>
            </a:r>
            <a:r>
              <a:rPr lang="en-US" altLang="zh-TW" dirty="0" smtClean="0"/>
              <a:t>0104-05 0104-06 … 0110-23    (</a:t>
            </a:r>
            <a:r>
              <a:rPr lang="zh-TW" altLang="en-US" dirty="0" smtClean="0"/>
              <a:t>第一週</a:t>
            </a:r>
            <a:r>
              <a:rPr lang="en-US" altLang="zh-TW" dirty="0" smtClean="0"/>
              <a:t>133 </a:t>
            </a:r>
            <a:r>
              <a:rPr lang="zh-TW" altLang="en-US" dirty="0" smtClean="0"/>
              <a:t>小時</a:t>
            </a:r>
            <a:r>
              <a:rPr lang="en-US" altLang="zh-TW" dirty="0" smtClean="0"/>
              <a:t>)</a:t>
            </a:r>
          </a:p>
          <a:p>
            <a:pPr lvl="1">
              <a:buNone/>
            </a:pPr>
            <a:r>
              <a:rPr lang="en-US" altLang="zh-TW" dirty="0" smtClean="0"/>
              <a:t>    </a:t>
            </a:r>
            <a:r>
              <a:rPr lang="zh-TW" altLang="en-US" dirty="0" smtClean="0"/>
              <a:t>松山  </a:t>
            </a:r>
            <a:r>
              <a:rPr lang="en-US" altLang="zh-TW" dirty="0" smtClean="0"/>
              <a:t>0111-05 0111-06 … 0117-23</a:t>
            </a:r>
          </a:p>
          <a:p>
            <a:pPr lvl="1">
              <a:buNone/>
            </a:pPr>
            <a:r>
              <a:rPr lang="en-US" altLang="zh-TW" dirty="0" smtClean="0"/>
              <a:t> </a:t>
            </a:r>
            <a:r>
              <a:rPr lang="zh-TW" altLang="en-US" dirty="0" smtClean="0"/>
              <a:t>   松山  </a:t>
            </a:r>
            <a:r>
              <a:rPr lang="en-US" altLang="zh-TW" dirty="0" smtClean="0"/>
              <a:t>0118-05 0118-06 … 0124-23</a:t>
            </a:r>
          </a:p>
          <a:p>
            <a:pPr lvl="1">
              <a:buNone/>
            </a:pPr>
            <a:r>
              <a:rPr lang="en-US" altLang="zh-TW" dirty="0" smtClean="0"/>
              <a:t> </a:t>
            </a:r>
            <a:r>
              <a:rPr lang="zh-TW" altLang="en-US" dirty="0" smtClean="0"/>
              <a:t>   松山  </a:t>
            </a:r>
            <a:r>
              <a:rPr lang="en-US" altLang="zh-TW" dirty="0" smtClean="0"/>
              <a:t>0125-05 0125-06 … 0131-23</a:t>
            </a:r>
          </a:p>
          <a:p>
            <a:pPr lvl="1">
              <a:buNone/>
            </a:pPr>
            <a:r>
              <a:rPr lang="zh-TW" altLang="en-US" dirty="0" smtClean="0"/>
              <a:t>    中山  </a:t>
            </a:r>
            <a:r>
              <a:rPr lang="en-US" altLang="zh-TW" dirty="0" smtClean="0"/>
              <a:t>0104-05 0104-06 … 0110-23    (</a:t>
            </a:r>
            <a:r>
              <a:rPr lang="zh-TW" altLang="en-US" dirty="0" smtClean="0"/>
              <a:t>第一週</a:t>
            </a:r>
            <a:r>
              <a:rPr lang="en-US" altLang="zh-TW" dirty="0" smtClean="0"/>
              <a:t>133 </a:t>
            </a:r>
            <a:r>
              <a:rPr lang="zh-TW" altLang="en-US" dirty="0" smtClean="0"/>
              <a:t>小時</a:t>
            </a:r>
            <a:r>
              <a:rPr lang="en-US" altLang="zh-TW" dirty="0" smtClean="0"/>
              <a:t>)</a:t>
            </a:r>
          </a:p>
          <a:p>
            <a:pPr lvl="1">
              <a:buNone/>
            </a:pPr>
            <a:r>
              <a:rPr lang="zh-TW" altLang="en-US" dirty="0" smtClean="0"/>
              <a:t>    中山  </a:t>
            </a:r>
            <a:r>
              <a:rPr lang="en-US" altLang="zh-TW" dirty="0" smtClean="0"/>
              <a:t>0111-05 0111-06 … 0117-23</a:t>
            </a:r>
          </a:p>
          <a:p>
            <a:pPr lvl="1">
              <a:buNone/>
            </a:pPr>
            <a:r>
              <a:rPr lang="en-US" altLang="zh-TW" dirty="0" smtClean="0"/>
              <a:t> </a:t>
            </a:r>
            <a:r>
              <a:rPr lang="zh-TW" altLang="en-US" dirty="0" smtClean="0"/>
              <a:t>   中山  </a:t>
            </a:r>
            <a:r>
              <a:rPr lang="en-US" altLang="zh-TW" dirty="0" smtClean="0"/>
              <a:t>0118-05 0118-06 … 0124-23</a:t>
            </a:r>
          </a:p>
          <a:p>
            <a:pPr lvl="1">
              <a:buNone/>
            </a:pPr>
            <a:r>
              <a:rPr lang="en-US" altLang="zh-TW" dirty="0" smtClean="0"/>
              <a:t> </a:t>
            </a:r>
            <a:r>
              <a:rPr lang="zh-TW" altLang="en-US" dirty="0" smtClean="0"/>
              <a:t>   中山  </a:t>
            </a:r>
            <a:r>
              <a:rPr lang="en-US" altLang="zh-TW" dirty="0" smtClean="0"/>
              <a:t>0125-05 0125-06 </a:t>
            </a:r>
            <a:r>
              <a:rPr lang="en-US" altLang="zh-TW" smtClean="0"/>
              <a:t>… 0131-23</a:t>
            </a:r>
            <a:endParaRPr lang="en-US" altLang="zh-TW" dirty="0" smtClean="0"/>
          </a:p>
          <a:p>
            <a:pPr lvl="1">
              <a:buNone/>
            </a:pPr>
            <a:r>
              <a:rPr lang="zh-TW" altLang="en-US" dirty="0" smtClean="0"/>
              <a:t>    </a:t>
            </a:r>
            <a:r>
              <a:rPr lang="en-US" altLang="zh-TW" dirty="0" smtClean="0"/>
              <a:t>…</a:t>
            </a:r>
          </a:p>
          <a:p>
            <a:pPr lvl="1">
              <a:buNone/>
            </a:pPr>
            <a:r>
              <a:rPr lang="zh-TW" altLang="en-US" dirty="0" smtClean="0"/>
              <a:t>    共 </a:t>
            </a:r>
            <a:r>
              <a:rPr lang="en-US" altLang="zh-TW" dirty="0" smtClean="0"/>
              <a:t>108*4 = 432 </a:t>
            </a:r>
            <a:r>
              <a:rPr lang="zh-TW" altLang="en-US" dirty="0" smtClean="0"/>
              <a:t>筆週流量序列，使用 </a:t>
            </a:r>
            <a:r>
              <a:rPr lang="en-US" altLang="zh-TW" dirty="0" err="1" smtClean="0"/>
              <a:t>hclust</a:t>
            </a:r>
            <a:r>
              <a:rPr lang="zh-TW" altLang="en-US" dirty="0" smtClean="0"/>
              <a:t>、</a:t>
            </a:r>
            <a:r>
              <a:rPr lang="en-US" altLang="zh-TW" dirty="0" err="1" smtClean="0"/>
              <a:t>cutree</a:t>
            </a:r>
            <a:r>
              <a:rPr lang="en-US" altLang="zh-TW" dirty="0" smtClean="0"/>
              <a:t> </a:t>
            </a:r>
            <a:r>
              <a:rPr lang="zh-TW" altLang="en-US" dirty="0" smtClean="0"/>
              <a:t>分四群，結果如何</a:t>
            </a:r>
            <a:r>
              <a:rPr lang="en-US" altLang="zh-TW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2016.01</a:t>
            </a:r>
            <a:r>
              <a:rPr lang="zh-TW" altLang="en-US" dirty="0" smtClean="0"/>
              <a:t>流量</a:t>
            </a:r>
            <a:r>
              <a:rPr lang="en-US" altLang="zh-TW" dirty="0" smtClean="0"/>
              <a:t>(</a:t>
            </a:r>
            <a:r>
              <a:rPr lang="zh-TW" altLang="en-US" dirty="0" smtClean="0"/>
              <a:t>松山機場、動物園、台北車站、淡水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643050"/>
            <a:ext cx="8215370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在捷運站行銷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台北捷運系統有</a:t>
            </a:r>
            <a:r>
              <a:rPr lang="en-US" altLang="zh-TW" dirty="0" smtClean="0"/>
              <a:t>108</a:t>
            </a:r>
            <a:r>
              <a:rPr lang="zh-TW" altLang="en-US" dirty="0" smtClean="0"/>
              <a:t>站，假設你是一位行銷主管，</a:t>
            </a:r>
            <a:r>
              <a:rPr lang="zh-TW" altLang="en-US" dirty="0" smtClean="0"/>
              <a:t>打算在捷運</a:t>
            </a:r>
            <a:r>
              <a:rPr lang="zh-TW" altLang="en-US" dirty="0" smtClean="0"/>
              <a:t>站行銷新產品，因為</a:t>
            </a:r>
            <a:r>
              <a:rPr lang="zh-TW" altLang="en-US" dirty="0" smtClean="0"/>
              <a:t>資源有限只</a:t>
            </a:r>
            <a:r>
              <a:rPr lang="zh-TW" altLang="en-US" dirty="0" smtClean="0"/>
              <a:t>能設計</a:t>
            </a:r>
            <a:r>
              <a:rPr lang="zh-TW" altLang="en-US" dirty="0" smtClean="0"/>
              <a:t>出幾款</a:t>
            </a:r>
            <a:r>
              <a:rPr lang="zh-TW" altLang="en-US" dirty="0" smtClean="0"/>
              <a:t>不同的行銷方案，該如何選擇車站跟方案間的搭配</a:t>
            </a:r>
            <a:r>
              <a:rPr lang="en-US" altLang="zh-TW" dirty="0" smtClean="0"/>
              <a:t>?</a:t>
            </a:r>
          </a:p>
          <a:p>
            <a:r>
              <a:rPr lang="zh-TW" altLang="en-US" dirty="0" smtClean="0"/>
              <a:t>假設新產品的銷售與捷運站流量有關，是否可以把</a:t>
            </a:r>
            <a:r>
              <a:rPr lang="en-US" altLang="zh-TW" dirty="0" smtClean="0"/>
              <a:t>108</a:t>
            </a:r>
            <a:r>
              <a:rPr lang="zh-TW" altLang="en-US" dirty="0" smtClean="0"/>
              <a:t>站依據它們的流量樣式分群，再根據每一群的特徵來規劃行銷方案</a:t>
            </a:r>
            <a:r>
              <a:rPr lang="en-US" altLang="zh-TW" dirty="0" smtClean="0"/>
              <a:t>?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北捷流量資料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914400" y="1500206"/>
            <a:ext cx="7772400" cy="45720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以</a:t>
            </a:r>
            <a:r>
              <a:rPr lang="zh-TW" altLang="en-US" dirty="0" smtClean="0"/>
              <a:t>台北捷運</a:t>
            </a:r>
            <a:r>
              <a:rPr lang="en-US" altLang="zh-TW" dirty="0" smtClean="0"/>
              <a:t>2016</a:t>
            </a:r>
            <a:r>
              <a:rPr lang="zh-TW" altLang="en-US" dirty="0" smtClean="0"/>
              <a:t>年的流量為探討標的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流量以每日每站各小時</a:t>
            </a:r>
            <a:r>
              <a:rPr lang="en-US" altLang="zh-TW" dirty="0" smtClean="0"/>
              <a:t>(0-2,5-24)</a:t>
            </a:r>
            <a:r>
              <a:rPr lang="zh-TW" altLang="en-US" dirty="0" smtClean="0"/>
              <a:t>為單位來計算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流量分入流量、出流量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>
                <a:hlinkClick r:id="rId2" action="ppaction://hlinkfile"/>
              </a:rPr>
              <a:t>一月分入流量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使用文字編輯器打開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00174"/>
            <a:ext cx="8501122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資料前處理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TW" altLang="en-US" dirty="0" smtClean="0"/>
              <a:t>原始 </a:t>
            </a:r>
            <a:r>
              <a:rPr lang="en-US" altLang="zh-TW" dirty="0" err="1" smtClean="0">
                <a:hlinkClick r:id="rId2" action="ppaction://hlinkfile"/>
              </a:rPr>
              <a:t>csv</a:t>
            </a:r>
            <a:r>
              <a:rPr lang="zh-TW" altLang="en-US" dirty="0" smtClean="0"/>
              <a:t> 資料有什麼問題</a:t>
            </a:r>
            <a:r>
              <a:rPr lang="en-US" altLang="zh-TW" dirty="0" smtClean="0"/>
              <a:t>?</a:t>
            </a:r>
          </a:p>
          <a:p>
            <a:r>
              <a:rPr lang="zh-TW" altLang="en-US" dirty="0" smtClean="0"/>
              <a:t>使用文字編輯器看出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0-2</a:t>
            </a:r>
            <a:r>
              <a:rPr lang="zh-TW" altLang="en-US" dirty="0" smtClean="0"/>
              <a:t>時的資料擺在</a:t>
            </a:r>
            <a:r>
              <a:rPr lang="en-US" altLang="zh-TW" dirty="0" smtClean="0"/>
              <a:t>5-24</a:t>
            </a:r>
            <a:r>
              <a:rPr lang="zh-TW" altLang="en-US" dirty="0" smtClean="0"/>
              <a:t>時的資料後面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流量數字有 </a:t>
            </a:r>
            <a:r>
              <a:rPr lang="en-US" altLang="zh-TW" dirty="0" smtClean="0"/>
              <a:t>“,”</a:t>
            </a:r>
            <a:r>
              <a:rPr lang="zh-TW" altLang="en-US" dirty="0" smtClean="0"/>
              <a:t> 及多餘空格</a:t>
            </a:r>
            <a:endParaRPr lang="en-US" altLang="zh-TW" dirty="0" smtClean="0"/>
          </a:p>
          <a:p>
            <a:r>
              <a:rPr lang="zh-TW" altLang="en-US" dirty="0" smtClean="0"/>
              <a:t>資料順序的安排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原始資料排法</a:t>
            </a:r>
            <a:endParaRPr lang="en-US" altLang="zh-TW" dirty="0" smtClean="0"/>
          </a:p>
          <a:p>
            <a:pPr lvl="1">
              <a:buNone/>
            </a:pPr>
            <a:r>
              <a:rPr lang="zh-TW" altLang="en-US" dirty="0" smtClean="0"/>
              <a:t>    日期、時段</a:t>
            </a:r>
            <a:r>
              <a:rPr lang="zh-TW" altLang="en-US" dirty="0" smtClean="0"/>
              <a:t>、松山機場</a:t>
            </a:r>
            <a:r>
              <a:rPr lang="zh-TW" altLang="en-US" dirty="0" smtClean="0"/>
              <a:t>、</a:t>
            </a:r>
            <a:r>
              <a:rPr lang="zh-TW" altLang="en-US" dirty="0" smtClean="0"/>
              <a:t>中山國中、</a:t>
            </a:r>
            <a:r>
              <a:rPr lang="en-US" altLang="zh-TW" dirty="0" smtClean="0"/>
              <a:t>…</a:t>
            </a:r>
          </a:p>
          <a:p>
            <a:pPr lvl="1">
              <a:buNone/>
            </a:pPr>
            <a:r>
              <a:rPr lang="en-US" altLang="zh-TW" dirty="0" smtClean="0"/>
              <a:t>    1/1    </a:t>
            </a:r>
            <a:r>
              <a:rPr lang="zh-TW" altLang="en-US" dirty="0" smtClean="0"/>
              <a:t>、</a:t>
            </a:r>
            <a:r>
              <a:rPr lang="en-US" altLang="zh-TW" dirty="0" smtClean="0"/>
              <a:t>5</a:t>
            </a:r>
            <a:r>
              <a:rPr lang="zh-TW" altLang="en-US" dirty="0" smtClean="0"/>
              <a:t>、      </a:t>
            </a:r>
            <a:r>
              <a:rPr lang="en-US" altLang="zh-TW" dirty="0" smtClean="0"/>
              <a:t>13</a:t>
            </a:r>
            <a:r>
              <a:rPr lang="zh-TW" altLang="en-US" dirty="0" smtClean="0"/>
              <a:t>、              </a:t>
            </a:r>
            <a:r>
              <a:rPr lang="en-US" altLang="zh-TW" dirty="0" smtClean="0"/>
              <a:t>58</a:t>
            </a:r>
            <a:r>
              <a:rPr lang="zh-TW" altLang="en-US" dirty="0" smtClean="0"/>
              <a:t>、</a:t>
            </a:r>
            <a:endParaRPr lang="en-US" altLang="zh-TW" dirty="0" smtClean="0"/>
          </a:p>
          <a:p>
            <a:pPr lvl="1">
              <a:buNone/>
            </a:pPr>
            <a:r>
              <a:rPr lang="en-US" altLang="zh-TW" dirty="0" smtClean="0"/>
              <a:t>    1/2</a:t>
            </a:r>
            <a:r>
              <a:rPr lang="en-US" altLang="zh-TW" dirty="0" smtClean="0"/>
              <a:t> </a:t>
            </a:r>
            <a:r>
              <a:rPr lang="en-US" altLang="zh-TW" dirty="0" smtClean="0"/>
              <a:t>   </a:t>
            </a:r>
            <a:r>
              <a:rPr lang="zh-TW" altLang="en-US" dirty="0" smtClean="0"/>
              <a:t>、</a:t>
            </a:r>
            <a:r>
              <a:rPr lang="en-US" altLang="zh-TW" dirty="0" smtClean="0"/>
              <a:t>6</a:t>
            </a:r>
            <a:r>
              <a:rPr lang="zh-TW" altLang="en-US" dirty="0" smtClean="0"/>
              <a:t>、      </a:t>
            </a:r>
            <a:r>
              <a:rPr lang="en-US" altLang="zh-TW" dirty="0" smtClean="0"/>
              <a:t>37</a:t>
            </a:r>
            <a:r>
              <a:rPr lang="zh-TW" altLang="en-US" dirty="0" smtClean="0"/>
              <a:t>、             </a:t>
            </a:r>
            <a:r>
              <a:rPr lang="en-US" altLang="zh-TW" dirty="0" smtClean="0"/>
              <a:t>144</a:t>
            </a:r>
            <a:r>
              <a:rPr lang="zh-TW" altLang="en-US" dirty="0" smtClean="0"/>
              <a:t>、</a:t>
            </a:r>
            <a:endParaRPr lang="en-US" altLang="zh-TW" dirty="0" smtClean="0"/>
          </a:p>
          <a:p>
            <a:pPr lvl="1">
              <a:buNone/>
            </a:pPr>
            <a:r>
              <a:rPr lang="en-US" altLang="zh-TW" dirty="0" smtClean="0"/>
              <a:t> </a:t>
            </a:r>
            <a:r>
              <a:rPr lang="en-US" altLang="zh-TW" dirty="0" smtClean="0"/>
              <a:t>   …</a:t>
            </a:r>
          </a:p>
          <a:p>
            <a:pPr lvl="1"/>
            <a:r>
              <a:rPr lang="zh-TW" altLang="en-US" dirty="0" smtClean="0"/>
              <a:t>假設</a:t>
            </a:r>
            <a:r>
              <a:rPr lang="zh-TW" altLang="en-US" dirty="0" smtClean="0"/>
              <a:t>分析的目的是</a:t>
            </a:r>
            <a:r>
              <a:rPr lang="en-US" altLang="zh-TW" dirty="0" smtClean="0"/>
              <a:t>108</a:t>
            </a:r>
            <a:r>
              <a:rPr lang="zh-TW" altLang="en-US" dirty="0" smtClean="0"/>
              <a:t>站在每月的流量樣式，洽當的資料安排為</a:t>
            </a:r>
            <a:endParaRPr lang="en-US" altLang="zh-TW" dirty="0" smtClean="0"/>
          </a:p>
          <a:p>
            <a:pPr lvl="1">
              <a:buNone/>
            </a:pPr>
            <a:r>
              <a:rPr lang="zh-TW" altLang="en-US" dirty="0" smtClean="0"/>
              <a:t>    站別、</a:t>
            </a:r>
            <a:r>
              <a:rPr lang="en-US" altLang="zh-TW" dirty="0" smtClean="0"/>
              <a:t>day01-05</a:t>
            </a:r>
            <a:r>
              <a:rPr lang="zh-TW" altLang="en-US" dirty="0" smtClean="0"/>
              <a:t>、</a:t>
            </a:r>
            <a:r>
              <a:rPr lang="en-US" altLang="zh-TW" dirty="0" smtClean="0"/>
              <a:t>day01-6</a:t>
            </a:r>
            <a:r>
              <a:rPr lang="zh-TW" altLang="en-US" dirty="0" smtClean="0"/>
              <a:t>、</a:t>
            </a:r>
            <a:r>
              <a:rPr lang="en-US" altLang="zh-TW" dirty="0" smtClean="0"/>
              <a:t>…</a:t>
            </a:r>
            <a:r>
              <a:rPr lang="zh-TW" altLang="en-US" dirty="0" smtClean="0"/>
              <a:t>、</a:t>
            </a:r>
            <a:r>
              <a:rPr lang="en-US" altLang="zh-TW" dirty="0" smtClean="0"/>
              <a:t>day31-23</a:t>
            </a:r>
          </a:p>
          <a:p>
            <a:pPr lvl="1">
              <a:buNone/>
            </a:pPr>
            <a:r>
              <a:rPr lang="en-US" altLang="zh-TW" dirty="0" smtClean="0"/>
              <a:t>    </a:t>
            </a:r>
            <a:r>
              <a:rPr lang="zh-TW" altLang="en-US" dirty="0" smtClean="0"/>
              <a:t>松山機場、</a:t>
            </a:r>
            <a:r>
              <a:rPr lang="en-US" altLang="zh-TW" dirty="0" smtClean="0"/>
              <a:t>13</a:t>
            </a:r>
            <a:r>
              <a:rPr lang="zh-TW" altLang="en-US" dirty="0" smtClean="0"/>
              <a:t>、</a:t>
            </a:r>
            <a:r>
              <a:rPr lang="en-US" altLang="zh-TW" dirty="0" smtClean="0"/>
              <a:t>37</a:t>
            </a:r>
            <a:r>
              <a:rPr lang="zh-TW" altLang="en-US" dirty="0" smtClean="0"/>
              <a:t>、</a:t>
            </a:r>
            <a:r>
              <a:rPr lang="en-US" altLang="zh-TW" dirty="0" smtClean="0"/>
              <a:t>…</a:t>
            </a:r>
            <a:r>
              <a:rPr lang="zh-TW" altLang="en-US" dirty="0" smtClean="0"/>
              <a:t>、</a:t>
            </a:r>
            <a:r>
              <a:rPr lang="en-US" altLang="zh-TW" dirty="0" smtClean="0"/>
              <a:t>68</a:t>
            </a:r>
          </a:p>
          <a:p>
            <a:pPr lvl="1">
              <a:buNone/>
            </a:pPr>
            <a:r>
              <a:rPr lang="en-US" altLang="zh-TW" dirty="0" smtClean="0"/>
              <a:t>  </a:t>
            </a:r>
            <a:r>
              <a:rPr lang="zh-TW" altLang="en-US" dirty="0" smtClean="0"/>
              <a:t> </a:t>
            </a:r>
            <a:r>
              <a:rPr lang="en-US" altLang="zh-TW" dirty="0" smtClean="0"/>
              <a:t> </a:t>
            </a:r>
            <a:r>
              <a:rPr lang="zh-TW" altLang="en-US" dirty="0" smtClean="0"/>
              <a:t>中山國中、</a:t>
            </a:r>
            <a:r>
              <a:rPr lang="en-US" altLang="zh-TW" dirty="0" smtClean="0"/>
              <a:t>58</a:t>
            </a:r>
            <a:r>
              <a:rPr lang="zh-TW" altLang="en-US" dirty="0" smtClean="0"/>
              <a:t>、</a:t>
            </a:r>
            <a:r>
              <a:rPr lang="en-US" altLang="zh-TW" dirty="0" smtClean="0"/>
              <a:t>144</a:t>
            </a:r>
            <a:r>
              <a:rPr lang="zh-TW" altLang="en-US" dirty="0" smtClean="0"/>
              <a:t>、</a:t>
            </a:r>
            <a:r>
              <a:rPr lang="en-US" altLang="zh-TW" dirty="0" smtClean="0"/>
              <a:t>…</a:t>
            </a:r>
            <a:r>
              <a:rPr lang="zh-TW" altLang="en-US" dirty="0" smtClean="0"/>
              <a:t>、</a:t>
            </a:r>
            <a:r>
              <a:rPr lang="en-US" altLang="zh-TW" dirty="0" smtClean="0"/>
              <a:t>146</a:t>
            </a:r>
          </a:p>
          <a:p>
            <a:pPr lvl="1">
              <a:buNone/>
            </a:pPr>
            <a:r>
              <a:rPr lang="zh-TW" altLang="en-US" dirty="0" smtClean="0"/>
              <a:t>    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資料轉換</a:t>
            </a:r>
            <a:r>
              <a:rPr lang="en-US" altLang="zh-TW" dirty="0" smtClean="0"/>
              <a:t>(1)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 smtClean="0"/>
              <a:t>原始資料中的流量含</a:t>
            </a:r>
            <a:r>
              <a:rPr lang="en-US" altLang="zh-TW" dirty="0" smtClean="0"/>
              <a:t> “,” </a:t>
            </a:r>
            <a:r>
              <a:rPr lang="zh-TW" altLang="en-US" dirty="0" smtClean="0"/>
              <a:t>對某些程式的數值剖析可能造成影響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使用 </a:t>
            </a:r>
            <a:r>
              <a:rPr lang="en-US" altLang="zh-TW" dirty="0" smtClean="0"/>
              <a:t>Excel </a:t>
            </a:r>
            <a:r>
              <a:rPr lang="zh-TW" altLang="en-US" dirty="0" smtClean="0"/>
              <a:t>的儲存格格式去掉千位數符號</a:t>
            </a:r>
            <a:endParaRPr lang="en-US" altLang="zh-TW" dirty="0" smtClean="0"/>
          </a:p>
          <a:p>
            <a:r>
              <a:rPr lang="zh-TW" altLang="en-US" dirty="0" smtClean="0"/>
              <a:t>原始資料中的流量含多餘空格</a:t>
            </a:r>
            <a:r>
              <a:rPr lang="en-US" altLang="zh-TW" dirty="0" smtClean="0"/>
              <a:t>“</a:t>
            </a:r>
            <a:r>
              <a:rPr lang="zh-TW" altLang="en-US" dirty="0" smtClean="0"/>
              <a:t>  </a:t>
            </a:r>
            <a:r>
              <a:rPr lang="en-US" altLang="zh-TW" dirty="0" smtClean="0"/>
              <a:t>” </a:t>
            </a:r>
            <a:r>
              <a:rPr lang="zh-TW" altLang="en-US" dirty="0" smtClean="0"/>
              <a:t>對某些程式的數值剖析可能造成影響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利用 </a:t>
            </a:r>
            <a:r>
              <a:rPr lang="en-US" altLang="zh-TW" dirty="0" smtClean="0"/>
              <a:t>Java (</a:t>
            </a:r>
            <a:r>
              <a:rPr lang="zh-TW" altLang="en-US" dirty="0" smtClean="0"/>
              <a:t>或 </a:t>
            </a:r>
            <a:r>
              <a:rPr lang="en-US" altLang="zh-TW" dirty="0" smtClean="0"/>
              <a:t>C#)</a:t>
            </a:r>
            <a:r>
              <a:rPr lang="zh-TW" altLang="en-US" dirty="0" smtClean="0"/>
              <a:t>以逗點分割字串後再使用</a:t>
            </a:r>
            <a:r>
              <a:rPr lang="en-US" altLang="zh-TW" dirty="0" err="1" smtClean="0"/>
              <a:t>String.trim</a:t>
            </a:r>
            <a:r>
              <a:rPr lang="en-US" altLang="zh-TW" dirty="0" smtClean="0"/>
              <a:t>()</a:t>
            </a:r>
            <a:r>
              <a:rPr lang="zh-TW" altLang="en-US" dirty="0" smtClean="0"/>
              <a:t>處理</a:t>
            </a:r>
            <a:endParaRPr lang="en-US" altLang="zh-TW" dirty="0" smtClean="0"/>
          </a:p>
          <a:p>
            <a:r>
              <a:rPr lang="zh-TW" altLang="en-US" dirty="0" smtClean="0"/>
              <a:t>特定資料次序的安排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使用 </a:t>
            </a:r>
            <a:r>
              <a:rPr lang="en-US" altLang="zh-TW" dirty="0" smtClean="0"/>
              <a:t>Java (</a:t>
            </a:r>
            <a:r>
              <a:rPr lang="zh-TW" altLang="en-US" dirty="0" smtClean="0"/>
              <a:t>或 </a:t>
            </a:r>
            <a:r>
              <a:rPr lang="en-US" altLang="zh-TW" dirty="0" smtClean="0"/>
              <a:t>C#)</a:t>
            </a:r>
            <a:r>
              <a:rPr lang="zh-TW" altLang="en-US" dirty="0" smtClean="0"/>
              <a:t>多層迴圈及矩陣結構處理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輸出矩陣的樣式</a:t>
            </a:r>
            <a:endParaRPr lang="en-US" altLang="zh-TW" dirty="0" smtClean="0"/>
          </a:p>
          <a:p>
            <a:pPr lvl="1">
              <a:buNone/>
            </a:pPr>
            <a:r>
              <a:rPr lang="zh-TW" altLang="en-US" dirty="0" smtClean="0"/>
              <a:t>    </a:t>
            </a:r>
            <a:r>
              <a:rPr lang="en-US" altLang="zh-TW" dirty="0" smtClean="0"/>
              <a:t>output[1:108, 1:532]</a:t>
            </a:r>
          </a:p>
          <a:p>
            <a:pPr lvl="1"/>
            <a:r>
              <a:rPr lang="zh-TW" altLang="en-US" dirty="0" smtClean="0"/>
              <a:t>為什麼是 </a:t>
            </a:r>
            <a:r>
              <a:rPr lang="en-US" altLang="zh-TW" dirty="0" smtClean="0"/>
              <a:t>532?</a:t>
            </a:r>
            <a:r>
              <a:rPr lang="zh-TW" altLang="en-US" dirty="0" smtClean="0"/>
              <a:t> 假設每個月有整數個週且第一天是週一，</a:t>
            </a:r>
            <a:r>
              <a:rPr lang="en-US" altLang="zh-TW" dirty="0" smtClean="0"/>
              <a:t>2016.01</a:t>
            </a:r>
            <a:r>
              <a:rPr lang="zh-TW" altLang="en-US" dirty="0" smtClean="0"/>
              <a:t>是從</a:t>
            </a:r>
            <a:r>
              <a:rPr lang="en-US" altLang="zh-TW" dirty="0" smtClean="0"/>
              <a:t>1/4(</a:t>
            </a:r>
            <a:r>
              <a:rPr lang="zh-TW" altLang="en-US" dirty="0" smtClean="0"/>
              <a:t>一</a:t>
            </a:r>
            <a:r>
              <a:rPr lang="en-US" altLang="zh-TW" dirty="0" smtClean="0"/>
              <a:t>)~1/31(</a:t>
            </a:r>
            <a:r>
              <a:rPr lang="zh-TW" altLang="en-US" dirty="0" smtClean="0"/>
              <a:t>日</a:t>
            </a:r>
            <a:r>
              <a:rPr lang="en-US" altLang="zh-TW" dirty="0" smtClean="0"/>
              <a:t>)</a:t>
            </a:r>
            <a:r>
              <a:rPr lang="zh-TW" altLang="en-US" dirty="0" smtClean="0"/>
              <a:t>共四週，再去除</a:t>
            </a:r>
            <a:r>
              <a:rPr lang="en-US" altLang="zh-TW" dirty="0" smtClean="0"/>
              <a:t>0-2am</a:t>
            </a:r>
            <a:r>
              <a:rPr lang="zh-TW" altLang="en-US" dirty="0" smtClean="0"/>
              <a:t>兩筆資料每週共記錄 </a:t>
            </a:r>
            <a:r>
              <a:rPr lang="en-US" altLang="zh-TW" dirty="0" smtClean="0"/>
              <a:t>19*7=133</a:t>
            </a:r>
            <a:r>
              <a:rPr lang="zh-TW" altLang="en-US" dirty="0" smtClean="0"/>
              <a:t> 筆流量，</a:t>
            </a:r>
            <a:r>
              <a:rPr lang="en-US" altLang="zh-TW" dirty="0" smtClean="0"/>
              <a:t>133*4 = 532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資料轉換</a:t>
            </a:r>
            <a:r>
              <a:rPr lang="en-US" altLang="zh-TW" dirty="0" smtClean="0"/>
              <a:t>(2)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使用 </a:t>
            </a:r>
            <a:r>
              <a:rPr lang="en-US" altLang="zh-TW" dirty="0" smtClean="0"/>
              <a:t>Java (</a:t>
            </a:r>
            <a:r>
              <a:rPr lang="zh-TW" altLang="en-US" dirty="0" smtClean="0"/>
              <a:t>或 </a:t>
            </a:r>
            <a:r>
              <a:rPr lang="en-US" altLang="zh-TW" dirty="0" smtClean="0"/>
              <a:t>C#)</a:t>
            </a:r>
            <a:r>
              <a:rPr lang="zh-TW" altLang="en-US" dirty="0" smtClean="0"/>
              <a:t>完成上述的資料轉換</a:t>
            </a:r>
            <a:endParaRPr lang="en-US" altLang="zh-TW" dirty="0" smtClean="0"/>
          </a:p>
          <a:p>
            <a:r>
              <a:rPr lang="en-US" altLang="zh-TW" dirty="0" smtClean="0"/>
              <a:t>2016</a:t>
            </a:r>
            <a:r>
              <a:rPr lang="zh-TW" altLang="en-US" dirty="0" smtClean="0"/>
              <a:t>一月</a:t>
            </a:r>
            <a:r>
              <a:rPr lang="zh-TW" altLang="en-US" dirty="0" smtClean="0">
                <a:hlinkClick r:id="rId2" action="ppaction://hlinkfile"/>
              </a:rPr>
              <a:t>轉換後的資料</a:t>
            </a:r>
            <a:endParaRPr lang="en-US" altLang="zh-TW" dirty="0" smtClean="0"/>
          </a:p>
          <a:p>
            <a:r>
              <a:rPr lang="zh-TW" altLang="en-US" dirty="0" smtClean="0"/>
              <a:t>使用</a:t>
            </a:r>
            <a:r>
              <a:rPr lang="en-US" altLang="zh-TW" dirty="0" smtClean="0"/>
              <a:t>R</a:t>
            </a:r>
            <a:r>
              <a:rPr lang="zh-TW" altLang="en-US" dirty="0" smtClean="0"/>
              <a:t>繪圖</a:t>
            </a:r>
            <a:r>
              <a:rPr lang="en-US" altLang="zh-TW" dirty="0" smtClean="0"/>
              <a:t>(1:</a:t>
            </a:r>
            <a:r>
              <a:rPr lang="zh-TW" altLang="en-US" dirty="0" smtClean="0"/>
              <a:t>松山、</a:t>
            </a:r>
            <a:r>
              <a:rPr lang="en-US" altLang="zh-TW" dirty="0" smtClean="0"/>
              <a:t>13:</a:t>
            </a:r>
            <a:r>
              <a:rPr lang="zh-TW" altLang="en-US" dirty="0" smtClean="0"/>
              <a:t>動物園、</a:t>
            </a:r>
            <a:r>
              <a:rPr lang="en-US" altLang="zh-TW" dirty="0" smtClean="0"/>
              <a:t>42:</a:t>
            </a:r>
            <a:r>
              <a:rPr lang="zh-TW" altLang="en-US" dirty="0" smtClean="0"/>
              <a:t>北車、</a:t>
            </a:r>
            <a:r>
              <a:rPr lang="en-US" altLang="zh-TW" dirty="0" smtClean="0"/>
              <a:t>61:</a:t>
            </a:r>
            <a:r>
              <a:rPr lang="zh-TW" altLang="en-US" dirty="0" smtClean="0"/>
              <a:t>淡水</a:t>
            </a:r>
            <a:r>
              <a:rPr lang="en-US" altLang="zh-TW" dirty="0" smtClean="0"/>
              <a:t>)</a:t>
            </a:r>
          </a:p>
          <a:p>
            <a:pPr>
              <a:buNone/>
            </a:pPr>
            <a:r>
              <a:rPr lang="zh-TW" altLang="en-US" dirty="0" smtClean="0"/>
              <a:t>  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zh-TW" altLang="en-US" sz="1800" dirty="0" smtClean="0"/>
              <a:t>  </a:t>
            </a:r>
            <a:r>
              <a:rPr lang="en-US" altLang="zh-TW" sz="1800" dirty="0" err="1" smtClean="0"/>
              <a:t>matplot</a:t>
            </a:r>
            <a:r>
              <a:rPr lang="en-US" altLang="zh-TW" sz="1800" dirty="0" smtClean="0"/>
              <a:t>(t(ma[c(1,13,42,61),]),t="l", </a:t>
            </a:r>
            <a:r>
              <a:rPr lang="en-US" altLang="zh-TW" sz="1800" dirty="0" err="1" smtClean="0"/>
              <a:t>col</a:t>
            </a:r>
            <a:r>
              <a:rPr lang="en-US" altLang="zh-TW" sz="1800" dirty="0" smtClean="0"/>
              <a:t>=1:4, </a:t>
            </a:r>
            <a:r>
              <a:rPr lang="en-US" altLang="zh-TW" sz="1800" dirty="0" err="1" smtClean="0"/>
              <a:t>ylab</a:t>
            </a:r>
            <a:r>
              <a:rPr lang="en-US" altLang="zh-TW" sz="1800" dirty="0" smtClean="0"/>
              <a:t>="</a:t>
            </a:r>
            <a:r>
              <a:rPr lang="zh-TW" altLang="en-US" sz="1800" dirty="0" smtClean="0"/>
              <a:t>流量</a:t>
            </a:r>
            <a:r>
              <a:rPr lang="en-US" altLang="zh-TW" sz="1800" dirty="0" smtClean="0"/>
              <a:t>")</a:t>
            </a:r>
          </a:p>
          <a:p>
            <a:pPr>
              <a:buNone/>
            </a:pPr>
            <a:r>
              <a:rPr lang="zh-TW" altLang="en-US" sz="1800" dirty="0" smtClean="0"/>
              <a:t>  </a:t>
            </a:r>
            <a:r>
              <a:rPr lang="en-US" altLang="zh-TW" sz="1800" dirty="0" smtClean="0"/>
              <a:t>legend("</a:t>
            </a:r>
            <a:r>
              <a:rPr lang="en-US" altLang="zh-TW" sz="1800" dirty="0" err="1" smtClean="0"/>
              <a:t>topleft</a:t>
            </a:r>
            <a:r>
              <a:rPr lang="en-US" altLang="zh-TW" sz="1800" dirty="0" smtClean="0"/>
              <a:t>", legend=c("</a:t>
            </a:r>
            <a:r>
              <a:rPr lang="zh-TW" altLang="en-US" sz="1800" dirty="0" smtClean="0"/>
              <a:t>松山</a:t>
            </a:r>
            <a:r>
              <a:rPr lang="en-US" altLang="zh-TW" sz="1800" dirty="0" smtClean="0"/>
              <a:t>", "</a:t>
            </a:r>
            <a:r>
              <a:rPr lang="zh-TW" altLang="en-US" sz="1800" dirty="0" smtClean="0"/>
              <a:t>動物</a:t>
            </a:r>
            <a:r>
              <a:rPr lang="en-US" altLang="zh-TW" sz="1800" dirty="0" smtClean="0"/>
              <a:t>", "</a:t>
            </a:r>
            <a:r>
              <a:rPr lang="zh-TW" altLang="en-US" sz="1800" dirty="0" smtClean="0"/>
              <a:t>北車</a:t>
            </a:r>
            <a:r>
              <a:rPr lang="en-US" altLang="zh-TW" sz="1800" dirty="0" smtClean="0"/>
              <a:t>", "</a:t>
            </a:r>
            <a:r>
              <a:rPr lang="zh-TW" altLang="en-US" sz="1800" dirty="0" smtClean="0"/>
              <a:t>淡水</a:t>
            </a:r>
            <a:r>
              <a:rPr lang="en-US" altLang="zh-TW" sz="1800" dirty="0" smtClean="0"/>
              <a:t>"), </a:t>
            </a:r>
            <a:r>
              <a:rPr lang="en-US" altLang="zh-TW" sz="1800" dirty="0" err="1" smtClean="0"/>
              <a:t>lty</a:t>
            </a:r>
            <a:r>
              <a:rPr lang="en-US" altLang="zh-TW" sz="1800" dirty="0" smtClean="0"/>
              <a:t>=c(2,2),</a:t>
            </a:r>
            <a:r>
              <a:rPr lang="en-US" altLang="zh-TW" sz="1800" dirty="0" err="1" smtClean="0"/>
              <a:t>col</a:t>
            </a:r>
            <a:r>
              <a:rPr lang="en-US" altLang="zh-TW" sz="1800" dirty="0" smtClean="0"/>
              <a:t>=1:4)</a:t>
            </a:r>
            <a:endParaRPr lang="zh-TW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426</TotalTime>
  <Words>1370</Words>
  <Application>Microsoft Office PowerPoint</Application>
  <PresentationFormat>如螢幕大小 (4:3)</PresentationFormat>
  <Paragraphs>156</Paragraphs>
  <Slides>27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27</vt:i4>
      </vt:variant>
    </vt:vector>
  </HeadingPairs>
  <TitlesOfParts>
    <vt:vector size="28" baseType="lpstr">
      <vt:lpstr>Equity</vt:lpstr>
      <vt:lpstr>大數據資料分析(2) 資料前置處理、分析資料</vt:lpstr>
      <vt:lpstr>本週課程</vt:lpstr>
      <vt:lpstr>在捷運站行銷</vt:lpstr>
      <vt:lpstr>北捷流量資料</vt:lpstr>
      <vt:lpstr>使用文字編輯器打開</vt:lpstr>
      <vt:lpstr>資料前處理</vt:lpstr>
      <vt:lpstr>資料轉換(1)</vt:lpstr>
      <vt:lpstr>資料轉換(2)</vt:lpstr>
      <vt:lpstr>投影片 9</vt:lpstr>
      <vt:lpstr>縮小範圍:一週流量，三站</vt:lpstr>
      <vt:lpstr>資料相似度</vt:lpstr>
      <vt:lpstr>時間序列相異度</vt:lpstr>
      <vt:lpstr>動態時間扭曲</vt:lpstr>
      <vt:lpstr>案例資料使用DTW?</vt:lpstr>
      <vt:lpstr>階層式分群</vt:lpstr>
      <vt:lpstr>準備R資料輸入</vt:lpstr>
      <vt:lpstr>群集距離</vt:lpstr>
      <vt:lpstr>method = “…” 圖示</vt:lpstr>
      <vt:lpstr>R輸出樹狀圖</vt:lpstr>
      <vt:lpstr>投影片 20</vt:lpstr>
      <vt:lpstr>分裂樹狀圖</vt:lpstr>
      <vt:lpstr>台北車站很特殊</vt:lpstr>
      <vt:lpstr>第一週流量(松山機場、動物園、台北車站、淡水)</vt:lpstr>
      <vt:lpstr>正規劃流量</vt:lpstr>
      <vt:lpstr>使用正規劃的週流量做分群</vt:lpstr>
      <vt:lpstr>分群分析單位，流量序列範疇</vt:lpstr>
      <vt:lpstr>2016.01流量(松山機場、動物園、台北車站、淡水)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大數據應用簡介</dc:title>
  <dc:creator>bg</dc:creator>
  <cp:lastModifiedBy>bg</cp:lastModifiedBy>
  <cp:revision>53</cp:revision>
  <dcterms:created xsi:type="dcterms:W3CDTF">2016-09-04T21:27:35Z</dcterms:created>
  <dcterms:modified xsi:type="dcterms:W3CDTF">2017-04-22T08:09:37Z</dcterms:modified>
</cp:coreProperties>
</file>