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5/19/2017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Clus01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timeser13.cs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EN01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樹德科技大學資管系</a:t>
            </a:r>
            <a:endParaRPr lang="en-US" altLang="zh-TW" dirty="0" smtClean="0"/>
          </a:p>
          <a:p>
            <a:r>
              <a:rPr lang="zh-TW" altLang="en-US" dirty="0" smtClean="0"/>
              <a:t>蕭銘雄</a:t>
            </a:r>
            <a:r>
              <a:rPr lang="en-US" altLang="zh-TW" dirty="0" smtClean="0"/>
              <a:t>/</a:t>
            </a:r>
            <a:r>
              <a:rPr lang="zh-TW" altLang="en-US" u="sng" dirty="0" smtClean="0"/>
              <a:t>董信煌</a:t>
            </a:r>
            <a:endParaRPr lang="zh-TW" altLang="en-US" u="sng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大數據資料分析</a:t>
            </a:r>
            <a:r>
              <a:rPr altLang="zh-TW" smtClean="0"/>
              <a:t>(3</a:t>
            </a:r>
            <a:r>
              <a:rPr smtClean="0"/>
              <a:t>)</a:t>
            </a:r>
            <a:r>
              <a:rPr dirty="0" smtClean="0"/>
              <a:t/>
            </a:r>
            <a:br>
              <a:rPr dirty="0" smtClean="0"/>
            </a:br>
            <a:r>
              <a:rPr lang="zh-TW" altLang="en-US" sz="3200" dirty="0" smtClean="0"/>
              <a:t>撰寫分析報告、結論與建議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把每一群車站的月流量畫出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TW" dirty="0" smtClean="0"/>
              <a:t> </a:t>
            </a:r>
            <a:r>
              <a:rPr lang="en-US" altLang="zh-TW" dirty="0" err="1" smtClean="0"/>
              <a:t>pdf</a:t>
            </a:r>
            <a:r>
              <a:rPr lang="en-US" altLang="zh-TW" dirty="0" smtClean="0"/>
              <a:t>("Clus01.pdf</a:t>
            </a:r>
            <a:r>
              <a:rPr lang="en-US" altLang="zh-TW" dirty="0" smtClean="0"/>
              <a:t>", </a:t>
            </a:r>
            <a:r>
              <a:rPr lang="en-US" altLang="zh-TW" dirty="0" smtClean="0"/>
              <a:t>width=40, height=25) </a:t>
            </a:r>
          </a:p>
          <a:p>
            <a:pPr>
              <a:buNone/>
            </a:pPr>
            <a:r>
              <a:rPr lang="en-US" altLang="zh-TW" dirty="0" smtClean="0"/>
              <a:t> par(</a:t>
            </a:r>
            <a:r>
              <a:rPr lang="en-US" altLang="zh-TW" dirty="0" err="1" smtClean="0"/>
              <a:t>mfrow</a:t>
            </a:r>
            <a:r>
              <a:rPr lang="en-US" altLang="zh-TW" dirty="0" smtClean="0"/>
              <a:t>=c(4,1),mar=c(2,2,2,2))</a:t>
            </a:r>
          </a:p>
          <a:p>
            <a:pPr>
              <a:buNone/>
            </a:pPr>
            <a:r>
              <a:rPr lang="en-US" altLang="zh-TW" dirty="0" smtClean="0"/>
              <a:t> for 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in 1:4) {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altLang="zh-TW" dirty="0" err="1" smtClean="0"/>
              <a:t>sm</a:t>
            </a:r>
            <a:r>
              <a:rPr lang="en-US" altLang="zh-TW" dirty="0" smtClean="0"/>
              <a:t> = t(</a:t>
            </a:r>
            <a:r>
              <a:rPr lang="en-US" altLang="zh-TW" dirty="0" err="1" smtClean="0"/>
              <a:t>as.matrix</a:t>
            </a:r>
            <a:r>
              <a:rPr lang="en-US" altLang="zh-TW" dirty="0" smtClean="0"/>
              <a:t>(ma[</a:t>
            </a:r>
            <a:r>
              <a:rPr lang="en-US" altLang="zh-TW" dirty="0" err="1" smtClean="0"/>
              <a:t>clus</a:t>
            </a:r>
            <a:r>
              <a:rPr lang="en-US" altLang="zh-TW" dirty="0" smtClean="0"/>
              <a:t>==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,]))  # cluster </a:t>
            </a:r>
            <a:r>
              <a:rPr lang="en-US" altLang="zh-TW" dirty="0" err="1" smtClean="0"/>
              <a:t>i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altLang="zh-TW" dirty="0" err="1" smtClean="0"/>
              <a:t>matplot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sm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pch</a:t>
            </a:r>
            <a:r>
              <a:rPr lang="en-US" altLang="zh-TW" dirty="0" smtClean="0"/>
              <a:t>=1, t="l", axes=FALSE, </a:t>
            </a:r>
            <a:r>
              <a:rPr lang="en-US" altLang="zh-TW" dirty="0" err="1" smtClean="0"/>
              <a:t>col</a:t>
            </a:r>
            <a:r>
              <a:rPr lang="en-US" altLang="zh-TW" dirty="0" smtClean="0"/>
              <a:t>=1:dim(</a:t>
            </a:r>
            <a:r>
              <a:rPr lang="en-US" altLang="zh-TW" dirty="0" err="1" smtClean="0"/>
              <a:t>sm</a:t>
            </a:r>
            <a:r>
              <a:rPr lang="en-US" altLang="zh-TW" dirty="0" smtClean="0"/>
              <a:t>)[2])</a:t>
            </a:r>
          </a:p>
          <a:p>
            <a:pPr>
              <a:buNone/>
            </a:pPr>
            <a:r>
              <a:rPr lang="en-US" altLang="zh-TW" dirty="0" smtClean="0"/>
              <a:t>    title(main = paste("Cluster ",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, sep=""))</a:t>
            </a:r>
          </a:p>
          <a:p>
            <a:pPr>
              <a:buNone/>
            </a:pPr>
            <a:r>
              <a:rPr lang="en-US" altLang="zh-TW" dirty="0" smtClean="0"/>
              <a:t>    axis(1, at=</a:t>
            </a:r>
            <a:r>
              <a:rPr lang="en-US" altLang="zh-TW" dirty="0" err="1" smtClean="0"/>
              <a:t>seq</a:t>
            </a:r>
            <a:r>
              <a:rPr lang="en-US" altLang="zh-TW" dirty="0" smtClean="0"/>
              <a:t>(0,665,19))</a:t>
            </a:r>
          </a:p>
          <a:p>
            <a:pPr>
              <a:buNone/>
            </a:pPr>
            <a:r>
              <a:rPr lang="en-US" altLang="zh-TW" dirty="0" smtClean="0"/>
              <a:t>    axis(2, at=</a:t>
            </a:r>
            <a:r>
              <a:rPr lang="en-US" altLang="zh-TW" dirty="0" err="1" smtClean="0"/>
              <a:t>seq</a:t>
            </a:r>
            <a:r>
              <a:rPr lang="en-US" altLang="zh-TW" dirty="0" smtClean="0"/>
              <a:t>(0,15000,1000))</a:t>
            </a:r>
          </a:p>
          <a:p>
            <a:pPr>
              <a:buNone/>
            </a:pPr>
            <a:r>
              <a:rPr lang="en-US" altLang="zh-TW" dirty="0" smtClean="0"/>
              <a:t>    box()</a:t>
            </a:r>
          </a:p>
          <a:p>
            <a:pPr>
              <a:buNone/>
            </a:pPr>
            <a:r>
              <a:rPr lang="en-US" altLang="zh-TW" dirty="0" smtClean="0"/>
              <a:t>}</a:t>
            </a:r>
          </a:p>
          <a:p>
            <a:pPr>
              <a:buNone/>
            </a:pPr>
            <a:r>
              <a:rPr lang="en-US" altLang="zh-TW" dirty="0" err="1" smtClean="0"/>
              <a:t>dev.off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四種月流量樣式</a:t>
            </a:r>
            <a:endParaRPr lang="zh-TW" altLang="en-US" dirty="0"/>
          </a:p>
        </p:txBody>
      </p:sp>
      <p:pic>
        <p:nvPicPr>
          <p:cNvPr id="3074" name="Picture 2">
            <a:hlinkClick r:id="rId2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82868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入流量群集樣式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第一群</a:t>
            </a:r>
            <a:r>
              <a:rPr lang="en-US" altLang="zh-TW" dirty="0" smtClean="0"/>
              <a:t>:</a:t>
            </a:r>
            <a:r>
              <a:rPr lang="zh-TW" altLang="en-US" dirty="0" smtClean="0"/>
              <a:t> 下午過後流量開始增加，傍晚及晚上流量最大，週末與平日差異不大。車站包含</a:t>
            </a:r>
            <a:r>
              <a:rPr lang="en-US" altLang="zh-TW" dirty="0" smtClean="0"/>
              <a:t>:</a:t>
            </a:r>
            <a:r>
              <a:rPr lang="zh-TW" altLang="en-US" dirty="0" smtClean="0"/>
              <a:t> 松山機場</a:t>
            </a:r>
            <a:r>
              <a:rPr lang="en-US" altLang="zh-TW" dirty="0" smtClean="0"/>
              <a:t>(1)</a:t>
            </a:r>
            <a:r>
              <a:rPr lang="zh-TW" altLang="en-US" dirty="0" smtClean="0"/>
              <a:t>、忠孝復興</a:t>
            </a:r>
            <a:r>
              <a:rPr lang="en-US" altLang="zh-TW" dirty="0" smtClean="0"/>
              <a:t>(4)</a:t>
            </a:r>
            <a:r>
              <a:rPr lang="zh-TW" altLang="en-US" dirty="0" smtClean="0"/>
              <a:t>、公館</a:t>
            </a:r>
            <a:r>
              <a:rPr lang="en-US" altLang="zh-TW" dirty="0" smtClean="0"/>
              <a:t>(32)</a:t>
            </a:r>
            <a:r>
              <a:rPr lang="zh-TW" altLang="en-US" dirty="0" smtClean="0"/>
              <a:t>、台北車站</a:t>
            </a:r>
            <a:r>
              <a:rPr lang="en-US" altLang="zh-TW" dirty="0" smtClean="0"/>
              <a:t>(42)</a:t>
            </a:r>
            <a:r>
              <a:rPr lang="zh-TW" altLang="en-US" dirty="0" smtClean="0"/>
              <a:t>、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第二群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上午流量有一個尖峰，但傍晚尖峰更高，週末流量較輕。車站包含</a:t>
            </a:r>
            <a:r>
              <a:rPr lang="en-US" altLang="zh-TW" dirty="0" smtClean="0"/>
              <a:t>:</a:t>
            </a:r>
            <a:r>
              <a:rPr lang="zh-TW" altLang="en-US" dirty="0" smtClean="0"/>
              <a:t> 中山國中</a:t>
            </a:r>
            <a:r>
              <a:rPr lang="en-US" altLang="zh-TW" dirty="0" smtClean="0"/>
              <a:t>(2)</a:t>
            </a:r>
            <a:r>
              <a:rPr lang="zh-TW" altLang="en-US" dirty="0" smtClean="0"/>
              <a:t>、科技大樓</a:t>
            </a:r>
            <a:r>
              <a:rPr lang="en-US" altLang="zh-TW" dirty="0" smtClean="0"/>
              <a:t>(6)</a:t>
            </a:r>
            <a:r>
              <a:rPr lang="zh-TW" altLang="en-US" dirty="0" smtClean="0"/>
              <a:t>、南港展覽館</a:t>
            </a:r>
            <a:r>
              <a:rPr lang="en-US" altLang="zh-TW" dirty="0" smtClean="0"/>
              <a:t>(24)</a:t>
            </a:r>
          </a:p>
          <a:p>
            <a:r>
              <a:rPr lang="zh-TW" altLang="en-US" dirty="0" smtClean="0"/>
              <a:t>第三群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上午流量輕，但傍晚尖峰流量很高，週末流量較輕。 車站包含</a:t>
            </a:r>
            <a:r>
              <a:rPr lang="en-US" altLang="zh-TW" dirty="0" smtClean="0"/>
              <a:t>: </a:t>
            </a:r>
            <a:r>
              <a:rPr lang="zh-TW" altLang="en-US" dirty="0" smtClean="0"/>
              <a:t>南京復興</a:t>
            </a:r>
            <a:r>
              <a:rPr lang="en-US" altLang="zh-TW" dirty="0" smtClean="0"/>
              <a:t>(3)</a:t>
            </a:r>
            <a:r>
              <a:rPr lang="zh-TW" altLang="en-US" dirty="0" smtClean="0"/>
              <a:t>、動物園</a:t>
            </a:r>
            <a:r>
              <a:rPr lang="en-US" altLang="zh-TW" dirty="0" smtClean="0"/>
              <a:t>(13)</a:t>
            </a:r>
            <a:r>
              <a:rPr lang="zh-TW" altLang="en-US" dirty="0" smtClean="0"/>
              <a:t>、南港軟體園區</a:t>
            </a:r>
            <a:r>
              <a:rPr lang="en-US" altLang="zh-TW" dirty="0" smtClean="0"/>
              <a:t>(23)</a:t>
            </a:r>
          </a:p>
          <a:p>
            <a:r>
              <a:rPr lang="zh-TW" altLang="en-US" dirty="0" smtClean="0"/>
              <a:t>第四群</a:t>
            </a:r>
            <a:r>
              <a:rPr lang="en-US" altLang="zh-TW" dirty="0" smtClean="0"/>
              <a:t>: </a:t>
            </a:r>
            <a:r>
              <a:rPr lang="zh-TW" altLang="en-US" dirty="0" smtClean="0"/>
              <a:t>平日流量與第三群相反，上午流量尖峰相對很高，傍晚流量輕，週末流量較輕。車站包含</a:t>
            </a:r>
            <a:r>
              <a:rPr lang="en-US" altLang="zh-TW" dirty="0" smtClean="0"/>
              <a:t>:</a:t>
            </a:r>
            <a:r>
              <a:rPr lang="zh-TW" altLang="en-US" dirty="0" smtClean="0"/>
              <a:t>新店 </a:t>
            </a:r>
            <a:r>
              <a:rPr lang="en-US" altLang="zh-TW" dirty="0" smtClean="0"/>
              <a:t>(26)</a:t>
            </a:r>
            <a:r>
              <a:rPr lang="zh-TW" altLang="en-US" dirty="0" smtClean="0"/>
              <a:t>、北投</a:t>
            </a:r>
            <a:r>
              <a:rPr lang="en-US" altLang="zh-TW" dirty="0" smtClean="0"/>
              <a:t>(54)</a:t>
            </a:r>
            <a:r>
              <a:rPr lang="zh-TW" altLang="en-US" dirty="0" smtClean="0"/>
              <a:t>、淡水</a:t>
            </a:r>
            <a:r>
              <a:rPr lang="en-US" altLang="zh-TW" dirty="0" smtClean="0"/>
              <a:t>(61)</a:t>
            </a:r>
            <a:r>
              <a:rPr lang="zh-TW" altLang="en-US" dirty="0" smtClean="0"/>
              <a:t>、</a:t>
            </a:r>
            <a:r>
              <a:rPr lang="en-US" altLang="zh-TW" dirty="0" smtClean="0"/>
              <a:t>…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5011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流量樣式解釋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772400" cy="4572000"/>
          </a:xfrm>
        </p:spPr>
        <p:txBody>
          <a:bodyPr/>
          <a:lstStyle/>
          <a:p>
            <a:r>
              <a:rPr lang="zh-TW" altLang="en-US" dirty="0" smtClean="0"/>
              <a:t>第一群</a:t>
            </a:r>
            <a:r>
              <a:rPr lang="en-US" altLang="zh-TW" dirty="0" smtClean="0"/>
              <a:t>:</a:t>
            </a:r>
            <a:r>
              <a:rPr lang="zh-TW" altLang="en-US" dirty="0" smtClean="0"/>
              <a:t> 交通中心、轉運站、</a:t>
            </a:r>
            <a:r>
              <a:rPr lang="en-US" altLang="zh-TW" dirty="0" smtClean="0"/>
              <a:t>…(</a:t>
            </a:r>
            <a:r>
              <a:rPr lang="zh-TW" altLang="en-US" dirty="0" smtClean="0"/>
              <a:t>轉運中心無平日、假日分別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第二群</a:t>
            </a:r>
            <a:r>
              <a:rPr lang="en-US" altLang="zh-TW" dirty="0" smtClean="0"/>
              <a:t>: </a:t>
            </a:r>
            <a:r>
              <a:rPr lang="zh-TW" altLang="en-US" dirty="0" smtClean="0"/>
              <a:t>學校、辦公場所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下午上班族入站，人數多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第三群</a:t>
            </a:r>
            <a:r>
              <a:rPr lang="en-US" altLang="zh-TW" dirty="0" smtClean="0"/>
              <a:t>:</a:t>
            </a:r>
            <a:r>
              <a:rPr lang="zh-TW" altLang="en-US" dirty="0" smtClean="0"/>
              <a:t>辦公場所</a:t>
            </a:r>
            <a:r>
              <a:rPr lang="en-US" altLang="zh-TW" dirty="0" smtClean="0"/>
              <a:t>(</a:t>
            </a:r>
            <a:r>
              <a:rPr lang="zh-TW" altLang="en-US" dirty="0" smtClean="0"/>
              <a:t>下午上班族入站，人數多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第四群</a:t>
            </a:r>
            <a:r>
              <a:rPr lang="en-US" altLang="zh-TW" dirty="0" smtClean="0"/>
              <a:t>:</a:t>
            </a:r>
            <a:r>
              <a:rPr lang="zh-TW" altLang="en-US" dirty="0" smtClean="0"/>
              <a:t> 市郊住宅區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上午上班族入站，人數多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第二群與第三群比較類似，差異在於上下午尖峰的相對高低，或許這兩群可合併成一群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出</a:t>
            </a:r>
            <a:r>
              <a:rPr lang="zh-TW" altLang="en-US" dirty="0" smtClean="0"/>
              <a:t>流量分析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400" dirty="0" smtClean="0">
                <a:hlinkClick r:id="rId2" action="ppaction://hlinkfile"/>
              </a:rPr>
              <a:t>2016.01</a:t>
            </a:r>
            <a:r>
              <a:rPr lang="zh-TW" altLang="en-US" sz="2400" dirty="0" smtClean="0">
                <a:hlinkClick r:id="rId2" action="ppaction://hlinkfile"/>
              </a:rPr>
              <a:t>出流量</a:t>
            </a:r>
            <a:r>
              <a:rPr lang="en-US" altLang="zh-TW" sz="2400" dirty="0" smtClean="0"/>
              <a:t>(1/4-1/31</a:t>
            </a:r>
            <a:r>
              <a:rPr lang="zh-TW" altLang="en-US" sz="2400" dirty="0" smtClean="0"/>
              <a:t>共四週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已整理，松山機場 </a:t>
            </a:r>
            <a:r>
              <a:rPr lang="en-US" altLang="zh-TW" sz="2400" dirty="0" smtClean="0"/>
              <a:t>(1)</a:t>
            </a:r>
            <a:r>
              <a:rPr lang="zh-TW" altLang="en-US" sz="2400" dirty="0" smtClean="0"/>
              <a:t>、動物園</a:t>
            </a:r>
            <a:r>
              <a:rPr lang="en-US" altLang="zh-TW" sz="2400" dirty="0" smtClean="0"/>
              <a:t>(13)</a:t>
            </a:r>
            <a:r>
              <a:rPr lang="zh-TW" altLang="en-US" sz="2400" dirty="0" smtClean="0"/>
              <a:t>、台北車站</a:t>
            </a:r>
            <a:r>
              <a:rPr lang="en-US" altLang="zh-TW" sz="2400" dirty="0" smtClean="0"/>
              <a:t>(42)</a:t>
            </a:r>
            <a:r>
              <a:rPr lang="zh-TW" altLang="en-US" sz="2400" dirty="0" smtClean="0"/>
              <a:t>、淡水</a:t>
            </a:r>
            <a:r>
              <a:rPr lang="en-US" altLang="zh-TW" sz="2400" dirty="0" smtClean="0"/>
              <a:t>(61)</a:t>
            </a:r>
            <a:r>
              <a:rPr lang="zh-TW" altLang="en-US" sz="2400" dirty="0" smtClean="0"/>
              <a:t>出流量圖</a:t>
            </a:r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214554"/>
            <a:ext cx="90678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分群出流量樣式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14348" y="164305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1900" dirty="0" smtClean="0"/>
              <a:t> </a:t>
            </a:r>
            <a:r>
              <a:rPr lang="en-US" altLang="zh-TW" sz="2400" dirty="0" smtClean="0"/>
              <a:t>ma = </a:t>
            </a:r>
            <a:r>
              <a:rPr lang="en-US" altLang="zh-TW" sz="2400" dirty="0" err="1" smtClean="0"/>
              <a:t>as.matrix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read.table</a:t>
            </a:r>
            <a:r>
              <a:rPr lang="en-US" altLang="zh-TW" sz="2400" dirty="0" smtClean="0"/>
              <a:t>("timeser13.csv",sep=","))  # 108x532</a:t>
            </a:r>
          </a:p>
          <a:p>
            <a:pPr>
              <a:buNone/>
            </a:pPr>
            <a:r>
              <a:rPr lang="zh-TW" altLang="en-US" sz="2400" dirty="0" smtClean="0"/>
              <a:t> </a:t>
            </a:r>
            <a:r>
              <a:rPr lang="en-US" altLang="zh-TW" sz="2400" dirty="0" smtClean="0"/>
              <a:t>for (w in 1:108) ma[w,] = ma[w,] / max(ma[w,])  #</a:t>
            </a:r>
            <a:r>
              <a:rPr lang="zh-TW" altLang="en-US" sz="2400" dirty="0" smtClean="0"/>
              <a:t>正規劃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md</a:t>
            </a:r>
            <a:r>
              <a:rPr lang="en-US" altLang="zh-TW" sz="2400" dirty="0" smtClean="0"/>
              <a:t> = dist(ma)</a:t>
            </a:r>
          </a:p>
          <a:p>
            <a:pPr>
              <a:buNone/>
            </a:pP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hc</a:t>
            </a:r>
            <a:r>
              <a:rPr lang="en-US" altLang="zh-TW" sz="2400" dirty="0" smtClean="0"/>
              <a:t> = </a:t>
            </a:r>
            <a:r>
              <a:rPr lang="en-US" altLang="zh-TW" sz="2400" dirty="0" err="1" smtClean="0"/>
              <a:t>hclust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md</a:t>
            </a:r>
            <a:r>
              <a:rPr lang="en-US" altLang="zh-TW" sz="2400" dirty="0" smtClean="0"/>
              <a:t>)</a:t>
            </a:r>
          </a:p>
          <a:p>
            <a:pPr>
              <a:buNone/>
            </a:pP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clus</a:t>
            </a:r>
            <a:r>
              <a:rPr lang="en-US" altLang="zh-TW" sz="2400" dirty="0" smtClean="0"/>
              <a:t> = </a:t>
            </a:r>
            <a:r>
              <a:rPr lang="en-US" altLang="zh-TW" sz="2400" dirty="0" err="1" smtClean="0"/>
              <a:t>cutree</a:t>
            </a:r>
            <a:r>
              <a:rPr lang="en-US" altLang="zh-TW" sz="2400" dirty="0" smtClean="0"/>
              <a:t>(hc,4)</a:t>
            </a:r>
          </a:p>
          <a:p>
            <a:pPr>
              <a:buNone/>
            </a:pPr>
            <a:r>
              <a:rPr lang="en-US" altLang="zh-TW" sz="2400" dirty="0" smtClean="0"/>
              <a:t> write.csv(</a:t>
            </a:r>
            <a:r>
              <a:rPr lang="en-US" altLang="zh-TW" sz="2400" dirty="0" err="1" smtClean="0"/>
              <a:t>clus</a:t>
            </a:r>
            <a:r>
              <a:rPr lang="en-US" altLang="zh-TW" sz="2400" dirty="0" smtClean="0"/>
              <a:t>, file="out.csv")</a:t>
            </a:r>
          </a:p>
          <a:p>
            <a:pPr>
              <a:buNone/>
            </a:pPr>
            <a:r>
              <a:rPr lang="zh-TW" altLang="en-US" sz="2400" dirty="0" smtClean="0"/>
              <a:t> </a:t>
            </a:r>
            <a:r>
              <a:rPr lang="en-US" altLang="zh-TW" sz="2400" dirty="0" err="1" smtClean="0"/>
              <a:t>clus</a:t>
            </a:r>
            <a:r>
              <a:rPr lang="en-US" altLang="zh-TW" sz="2400" dirty="0" smtClean="0"/>
              <a:t>[c(1, 13, 42, 61)]  # 1, 1, 3, 4</a:t>
            </a:r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四種出流量樣式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296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入、出流量樣式是否相關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108</a:t>
            </a:r>
            <a:r>
              <a:rPr lang="zh-TW" altLang="en-US" dirty="0" smtClean="0"/>
              <a:t>站的入流量序列分為四群</a:t>
            </a:r>
            <a:r>
              <a:rPr lang="en-US" altLang="zh-TW" dirty="0" smtClean="0"/>
              <a:t>(</a:t>
            </a:r>
            <a:r>
              <a:rPr lang="zh-TW" altLang="en-US" dirty="0" smtClean="0"/>
              <a:t>樣式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，標籤</a:t>
            </a:r>
            <a:r>
              <a:rPr lang="en-US" altLang="zh-TW" dirty="0" smtClean="0"/>
              <a:t>1, 2, 3, 4</a:t>
            </a:r>
          </a:p>
          <a:p>
            <a:r>
              <a:rPr lang="en-US" altLang="zh-TW" dirty="0" smtClean="0"/>
              <a:t>108</a:t>
            </a:r>
            <a:r>
              <a:rPr lang="zh-TW" altLang="en-US" dirty="0" smtClean="0"/>
              <a:t>站的出流量序列分為四群</a:t>
            </a:r>
            <a:r>
              <a:rPr lang="en-US" altLang="zh-TW" dirty="0" smtClean="0"/>
              <a:t>(</a:t>
            </a:r>
            <a:r>
              <a:rPr lang="zh-TW" altLang="en-US" dirty="0" smtClean="0"/>
              <a:t>樣式</a:t>
            </a:r>
            <a:r>
              <a:rPr lang="en-US" altLang="zh-TW" dirty="0" smtClean="0"/>
              <a:t>) </a:t>
            </a:r>
            <a:r>
              <a:rPr lang="zh-TW" altLang="en-US" dirty="0" smtClean="0"/>
              <a:t>，標籤</a:t>
            </a:r>
            <a:r>
              <a:rPr lang="en-US" altLang="zh-TW" dirty="0" smtClean="0"/>
              <a:t>1, 2, 3, 4</a:t>
            </a:r>
          </a:p>
          <a:p>
            <a:r>
              <a:rPr lang="zh-TW" altLang="en-US" dirty="0" smtClean="0"/>
              <a:t>同一站的入流量標籤與出流量標籤是否相關</a:t>
            </a:r>
            <a:r>
              <a:rPr lang="en-US" altLang="zh-TW" dirty="0" smtClean="0"/>
              <a:t>?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00372"/>
            <a:ext cx="37147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卡方檢定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對於名目屬性資料，兩個屬性</a:t>
            </a:r>
            <a:r>
              <a:rPr lang="en-US" altLang="zh-TW" i="1" dirty="0" smtClean="0"/>
              <a:t>A </a:t>
            </a:r>
            <a:r>
              <a:rPr lang="en-US" altLang="zh-TW" dirty="0" smtClean="0"/>
              <a:t>(</a:t>
            </a:r>
            <a:r>
              <a:rPr lang="zh-TW" altLang="en-US" dirty="0" smtClean="0"/>
              <a:t>入流量標籤</a:t>
            </a:r>
            <a:r>
              <a:rPr lang="en-US" altLang="zh-TW" dirty="0" smtClean="0"/>
              <a:t>)</a:t>
            </a:r>
            <a:r>
              <a:rPr lang="zh-TW" altLang="en-US" dirty="0" smtClean="0"/>
              <a:t>與</a:t>
            </a:r>
            <a:r>
              <a:rPr lang="en-US" altLang="zh-TW" i="1" dirty="0" smtClean="0"/>
              <a:t>B 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出流量標籤</a:t>
            </a:r>
            <a:r>
              <a:rPr lang="en-US" altLang="zh-TW" dirty="0" smtClean="0"/>
              <a:t>)</a:t>
            </a:r>
            <a:r>
              <a:rPr lang="zh-TW" altLang="en-US" dirty="0" smtClean="0"/>
              <a:t>之間的相互關係可以透過卡方檢定</a:t>
            </a:r>
            <a:r>
              <a:rPr lang="el-GR" altLang="zh-TW" dirty="0" smtClean="0"/>
              <a:t>( χ</a:t>
            </a:r>
            <a:r>
              <a:rPr lang="el-GR" altLang="zh-TW" baseline="30000" dirty="0" smtClean="0"/>
              <a:t>2</a:t>
            </a:r>
            <a:r>
              <a:rPr lang="el-GR" altLang="zh-TW" dirty="0" smtClean="0"/>
              <a:t> </a:t>
            </a:r>
            <a:r>
              <a:rPr lang="en-US" altLang="zh-TW" dirty="0" smtClean="0"/>
              <a:t>test) </a:t>
            </a:r>
            <a:r>
              <a:rPr lang="zh-TW" altLang="en-US" dirty="0" smtClean="0"/>
              <a:t>來發掘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屬性</a:t>
            </a:r>
            <a:r>
              <a:rPr lang="en-US" altLang="zh-TW" i="1" dirty="0" smtClean="0"/>
              <a:t>A </a:t>
            </a:r>
            <a:r>
              <a:rPr lang="zh-TW" altLang="en-US" dirty="0" smtClean="0"/>
              <a:t>有</a:t>
            </a:r>
            <a:r>
              <a:rPr lang="en-US" altLang="zh-TW" dirty="0" smtClean="0"/>
              <a:t>c</a:t>
            </a:r>
            <a:r>
              <a:rPr lang="en-US" altLang="zh-TW" i="1" dirty="0" smtClean="0"/>
              <a:t> </a:t>
            </a:r>
            <a:r>
              <a:rPr lang="zh-TW" altLang="en-US" dirty="0" smtClean="0"/>
              <a:t>個不同屬性值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屬性</a:t>
            </a:r>
            <a:r>
              <a:rPr lang="en-US" altLang="zh-TW" i="1" dirty="0" smtClean="0"/>
              <a:t>B </a:t>
            </a:r>
            <a:r>
              <a:rPr lang="zh-TW" altLang="en-US" dirty="0" smtClean="0"/>
              <a:t>有</a:t>
            </a:r>
            <a:r>
              <a:rPr lang="en-US" altLang="zh-TW" dirty="0" smtClean="0"/>
              <a:t>r</a:t>
            </a:r>
            <a:r>
              <a:rPr lang="zh-TW" altLang="en-US" dirty="0" smtClean="0"/>
              <a:t>個不同屬性值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屬性</a:t>
            </a:r>
            <a:r>
              <a:rPr lang="en-US" altLang="zh-TW" i="1" dirty="0" smtClean="0"/>
              <a:t>A</a:t>
            </a:r>
            <a:r>
              <a:rPr lang="zh-TW" altLang="en-US" dirty="0" smtClean="0"/>
              <a:t>與</a:t>
            </a:r>
            <a:r>
              <a:rPr lang="en-US" altLang="zh-TW" i="1" dirty="0" smtClean="0"/>
              <a:t>B </a:t>
            </a:r>
            <a:r>
              <a:rPr lang="zh-TW" altLang="en-US" dirty="0" smtClean="0"/>
              <a:t>描述的資料可以用列聯表 </a:t>
            </a:r>
            <a:r>
              <a:rPr lang="en-US" altLang="zh-TW" dirty="0" smtClean="0"/>
              <a:t>(contingency table) </a:t>
            </a:r>
            <a:r>
              <a:rPr lang="zh-TW" altLang="en-US" dirty="0" smtClean="0"/>
              <a:t>顯示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本週課程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北捷流量序列分群</a:t>
            </a:r>
            <a:endParaRPr lang="en-US" altLang="zh-TW" dirty="0" smtClean="0"/>
          </a:p>
          <a:p>
            <a:r>
              <a:rPr lang="zh-TW" altLang="en-US" dirty="0" smtClean="0"/>
              <a:t>分群的流量樣式</a:t>
            </a:r>
            <a:endParaRPr lang="en-US" altLang="zh-TW" dirty="0" smtClean="0"/>
          </a:p>
          <a:p>
            <a:r>
              <a:rPr lang="zh-TW" altLang="en-US" dirty="0" smtClean="0"/>
              <a:t>入流量、出流量相關性</a:t>
            </a:r>
            <a:endParaRPr lang="en-US" altLang="zh-TW" dirty="0" smtClean="0"/>
          </a:p>
          <a:p>
            <a:r>
              <a:rPr lang="zh-TW" altLang="en-US" dirty="0" smtClean="0"/>
              <a:t>影響流量樣式的因素</a:t>
            </a:r>
            <a:endParaRPr lang="en-US" altLang="zh-TW" dirty="0" smtClean="0"/>
          </a:p>
          <a:p>
            <a:r>
              <a:rPr lang="zh-TW" altLang="en-US" dirty="0" smtClean="0"/>
              <a:t>結論</a:t>
            </a:r>
            <a:r>
              <a:rPr lang="en-US" altLang="zh-TW" dirty="0" smtClean="0"/>
              <a:t>(</a:t>
            </a:r>
            <a:r>
              <a:rPr lang="zh-TW" altLang="en-US" dirty="0" smtClean="0"/>
              <a:t>本學期完成工作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卡方檢定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屬性</a:t>
            </a:r>
            <a:r>
              <a:rPr lang="en-US" altLang="zh-TW" i="1" dirty="0" smtClean="0"/>
              <a:t>A </a:t>
            </a:r>
            <a:r>
              <a:rPr lang="zh-TW" altLang="en-US" dirty="0" smtClean="0"/>
              <a:t>的</a:t>
            </a:r>
            <a:r>
              <a:rPr lang="en-US" altLang="zh-TW" i="1" dirty="0" smtClean="0"/>
              <a:t>c </a:t>
            </a:r>
            <a:r>
              <a:rPr lang="zh-TW" altLang="en-US" dirty="0" smtClean="0"/>
              <a:t>個值建構行，屬性</a:t>
            </a:r>
            <a:r>
              <a:rPr lang="en-US" altLang="zh-TW" i="1" dirty="0" smtClean="0"/>
              <a:t>B </a:t>
            </a:r>
            <a:r>
              <a:rPr lang="zh-TW" altLang="en-US" dirty="0" smtClean="0"/>
              <a:t>的</a:t>
            </a:r>
            <a:r>
              <a:rPr lang="en-US" altLang="zh-TW" i="1" dirty="0" smtClean="0"/>
              <a:t>r </a:t>
            </a:r>
            <a:r>
              <a:rPr lang="zh-TW" altLang="en-US" dirty="0" smtClean="0"/>
              <a:t>個值建構列，令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A</a:t>
            </a:r>
            <a:r>
              <a:rPr lang="en-US" altLang="zh-TW" i="1" baseline="-25000" dirty="0" smtClean="0"/>
              <a:t>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B</a:t>
            </a:r>
            <a:r>
              <a:rPr lang="en-US" altLang="zh-TW" i="1" baseline="-25000" dirty="0" err="1" smtClean="0"/>
              <a:t>j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) </a:t>
            </a:r>
            <a:r>
              <a:rPr lang="zh-TW" altLang="en-US" dirty="0" smtClean="0"/>
              <a:t>表示屬性</a:t>
            </a:r>
            <a:r>
              <a:rPr lang="en-US" altLang="zh-TW" i="1" dirty="0" smtClean="0"/>
              <a:t>A </a:t>
            </a:r>
            <a:r>
              <a:rPr lang="zh-TW" altLang="en-US" dirty="0" smtClean="0"/>
              <a:t>取</a:t>
            </a:r>
            <a:r>
              <a:rPr lang="en-US" altLang="zh-TW" i="1" dirty="0" err="1" smtClean="0"/>
              <a:t>a</a:t>
            </a:r>
            <a:r>
              <a:rPr lang="en-US" altLang="zh-TW" i="1" baseline="-25000" dirty="0" err="1" smtClean="0"/>
              <a:t>i</a:t>
            </a:r>
            <a:r>
              <a:rPr lang="en-US" altLang="zh-TW" i="1" baseline="-25000" dirty="0" smtClean="0"/>
              <a:t> </a:t>
            </a:r>
            <a:r>
              <a:rPr lang="zh-TW" altLang="en-US" dirty="0" smtClean="0"/>
              <a:t>值與屬性</a:t>
            </a:r>
            <a:r>
              <a:rPr lang="en-US" altLang="zh-TW" i="1" dirty="0" smtClean="0"/>
              <a:t>B </a:t>
            </a:r>
            <a:r>
              <a:rPr lang="zh-TW" altLang="en-US" dirty="0" smtClean="0"/>
              <a:t>取</a:t>
            </a:r>
            <a:r>
              <a:rPr lang="en-US" altLang="zh-TW" i="1" dirty="0" err="1" smtClean="0"/>
              <a:t>b</a:t>
            </a:r>
            <a:r>
              <a:rPr lang="en-US" altLang="zh-TW" i="1" baseline="-25000" dirty="0" err="1" smtClean="0"/>
              <a:t>j</a:t>
            </a:r>
            <a:r>
              <a:rPr lang="en-US" altLang="zh-TW" i="1" dirty="0" smtClean="0"/>
              <a:t> </a:t>
            </a:r>
            <a:r>
              <a:rPr lang="zh-TW" altLang="en-US" dirty="0" smtClean="0"/>
              <a:t>值的聯合事件，亦即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A </a:t>
            </a:r>
            <a:r>
              <a:rPr lang="en-US" altLang="zh-TW" dirty="0" smtClean="0"/>
              <a:t>= </a:t>
            </a:r>
            <a:r>
              <a:rPr lang="en-US" altLang="zh-TW" i="1" dirty="0" err="1" smtClean="0"/>
              <a:t>a</a:t>
            </a:r>
            <a:r>
              <a:rPr lang="en-US" altLang="zh-TW" i="1" baseline="-25000" dirty="0" err="1" smtClean="0"/>
              <a:t>i</a:t>
            </a:r>
            <a:r>
              <a:rPr lang="en-US" altLang="zh-TW" i="1" baseline="-25000" dirty="0" smtClean="0"/>
              <a:t> 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B </a:t>
            </a:r>
            <a:r>
              <a:rPr lang="en-US" altLang="zh-TW" dirty="0" smtClean="0"/>
              <a:t>= </a:t>
            </a:r>
            <a:r>
              <a:rPr lang="en-US" altLang="zh-TW" i="1" dirty="0" err="1" smtClean="0"/>
              <a:t>b</a:t>
            </a:r>
            <a:r>
              <a:rPr lang="en-US" altLang="zh-TW" i="1" baseline="-25000" dirty="0" err="1" smtClean="0"/>
              <a:t>j</a:t>
            </a:r>
            <a:r>
              <a:rPr lang="en-US" altLang="zh-TW" i="1" baseline="-25000" dirty="0" smtClean="0"/>
              <a:t> 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χ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</a:t>
            </a:r>
            <a:r>
              <a:rPr lang="zh-TW" altLang="en-US" dirty="0" smtClean="0"/>
              <a:t>值 </a:t>
            </a:r>
            <a:r>
              <a:rPr lang="en-US" altLang="zh-TW" dirty="0" smtClean="0"/>
              <a:t>(</a:t>
            </a:r>
            <a:r>
              <a:rPr lang="zh-TW" altLang="en-US" dirty="0" smtClean="0"/>
              <a:t>皮爾森卡方統計量，</a:t>
            </a:r>
            <a:r>
              <a:rPr lang="en-US" altLang="zh-TW" dirty="0" smtClean="0"/>
              <a:t>Pearson </a:t>
            </a:r>
            <a:r>
              <a:rPr lang="el-GR" altLang="zh-TW" dirty="0" smtClean="0"/>
              <a:t>χ</a:t>
            </a:r>
            <a:r>
              <a:rPr lang="el-GR" altLang="zh-TW" baseline="30000" dirty="0" smtClean="0"/>
              <a:t>2</a:t>
            </a:r>
            <a:r>
              <a:rPr lang="el-GR" altLang="zh-TW" dirty="0" smtClean="0"/>
              <a:t> </a:t>
            </a:r>
            <a:r>
              <a:rPr lang="en-US" altLang="zh-TW" dirty="0" smtClean="0"/>
              <a:t>statistic) </a:t>
            </a:r>
            <a:r>
              <a:rPr lang="zh-TW" altLang="en-US" dirty="0" smtClean="0"/>
              <a:t>可由公式計算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其中</a:t>
            </a:r>
            <a:r>
              <a:rPr lang="en-US" altLang="zh-TW" i="1" dirty="0" err="1" smtClean="0"/>
              <a:t>o</a:t>
            </a:r>
            <a:r>
              <a:rPr lang="en-US" altLang="zh-TW" i="1" baseline="-25000" dirty="0" err="1" smtClean="0"/>
              <a:t>ij</a:t>
            </a:r>
            <a:r>
              <a:rPr lang="en-US" altLang="zh-TW" i="1" dirty="0" smtClean="0"/>
              <a:t> </a:t>
            </a:r>
            <a:r>
              <a:rPr lang="zh-TW" altLang="en-US" dirty="0" smtClean="0"/>
              <a:t>為聯合事件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A</a:t>
            </a:r>
            <a:r>
              <a:rPr lang="en-US" altLang="zh-TW" i="1" baseline="-25000" dirty="0" smtClean="0"/>
              <a:t>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B</a:t>
            </a:r>
            <a:r>
              <a:rPr lang="en-US" altLang="zh-TW" i="1" baseline="-25000" dirty="0" err="1" smtClean="0"/>
              <a:t>j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) </a:t>
            </a:r>
            <a:r>
              <a:rPr lang="zh-TW" altLang="en-US" dirty="0" smtClean="0"/>
              <a:t>的觀察頻率 </a:t>
            </a:r>
            <a:r>
              <a:rPr lang="en-US" altLang="zh-TW" dirty="0" smtClean="0"/>
              <a:t>(</a:t>
            </a:r>
            <a:r>
              <a:rPr lang="zh-TW" altLang="en-US" dirty="0" smtClean="0"/>
              <a:t>實際數量 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，而</a:t>
            </a:r>
            <a:r>
              <a:rPr lang="en-US" altLang="zh-TW" i="1" dirty="0" err="1" smtClean="0"/>
              <a:t>e</a:t>
            </a:r>
            <a:r>
              <a:rPr lang="en-US" altLang="zh-TW" i="1" baseline="-25000" dirty="0" err="1" smtClean="0"/>
              <a:t>ij</a:t>
            </a:r>
            <a:r>
              <a:rPr lang="zh-TW" altLang="en-US" dirty="0" smtClean="0"/>
              <a:t>為聯合事件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A</a:t>
            </a:r>
            <a:r>
              <a:rPr lang="en-US" altLang="zh-TW" i="1" baseline="-25000" dirty="0" smtClean="0"/>
              <a:t>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B</a:t>
            </a:r>
            <a:r>
              <a:rPr lang="en-US" altLang="zh-TW" i="1" baseline="-25000" dirty="0" err="1" smtClean="0"/>
              <a:t>j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) </a:t>
            </a:r>
            <a:r>
              <a:rPr lang="zh-TW" altLang="en-US" dirty="0" smtClean="0"/>
              <a:t>的期望頻率</a:t>
            </a:r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643314"/>
            <a:ext cx="5562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卡方檢定</a:t>
            </a:r>
            <a:r>
              <a:rPr lang="en-US" altLang="zh-TW" dirty="0" smtClean="0"/>
              <a:t>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使用 </a:t>
            </a:r>
            <a:r>
              <a:rPr lang="en-US" altLang="zh-TW" dirty="0" smtClean="0"/>
              <a:t>R</a:t>
            </a:r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x = </a:t>
            </a:r>
            <a:r>
              <a:rPr lang="en-US" altLang="zh-TW" dirty="0" err="1" smtClean="0"/>
              <a:t>read.table</a:t>
            </a:r>
            <a:r>
              <a:rPr lang="en-US" altLang="zh-TW" dirty="0" smtClean="0"/>
              <a:t>("in.csv", sep=",")[2:109,2]  #</a:t>
            </a:r>
            <a:r>
              <a:rPr lang="zh-TW" altLang="en-US" dirty="0" smtClean="0"/>
              <a:t>入流量標籤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y = </a:t>
            </a:r>
            <a:r>
              <a:rPr lang="en-US" altLang="zh-TW" dirty="0" err="1" smtClean="0"/>
              <a:t>read.table</a:t>
            </a:r>
            <a:r>
              <a:rPr lang="en-US" altLang="zh-TW" dirty="0" smtClean="0"/>
              <a:t>("</a:t>
            </a:r>
            <a:r>
              <a:rPr lang="en-US" altLang="zh-TW" dirty="0" err="1" smtClean="0"/>
              <a:t>out.csv",sep</a:t>
            </a:r>
            <a:r>
              <a:rPr lang="en-US" altLang="zh-TW" dirty="0" smtClean="0"/>
              <a:t>=",")[2:109,2] </a:t>
            </a:r>
            <a:r>
              <a:rPr lang="zh-TW" altLang="en-US" dirty="0" smtClean="0"/>
              <a:t> </a:t>
            </a:r>
            <a:r>
              <a:rPr lang="en-US" altLang="zh-TW" dirty="0" smtClean="0"/>
              <a:t>#</a:t>
            </a:r>
            <a:r>
              <a:rPr lang="zh-TW" altLang="en-US" dirty="0" smtClean="0"/>
              <a:t>出流量標籤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err="1" smtClean="0"/>
              <a:t>chisq.test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x,y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結果顯示入流量標籤與出流量標籤是相關的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Pearson's Chi-squared test</a:t>
            </a:r>
          </a:p>
          <a:p>
            <a:pPr>
              <a:buNone/>
            </a:pPr>
            <a:r>
              <a:rPr lang="en-US" altLang="zh-TW" dirty="0" smtClean="0"/>
              <a:t>    data:  x and y</a:t>
            </a:r>
          </a:p>
          <a:p>
            <a:pPr>
              <a:buNone/>
            </a:pPr>
            <a:r>
              <a:rPr lang="en-US" altLang="zh-TW" dirty="0" smtClean="0"/>
              <a:t>    X-squared = 109.54, </a:t>
            </a:r>
            <a:r>
              <a:rPr lang="en-US" altLang="zh-TW" dirty="0" err="1" smtClean="0"/>
              <a:t>df</a:t>
            </a:r>
            <a:r>
              <a:rPr lang="en-US" altLang="zh-TW" dirty="0" smtClean="0"/>
              <a:t> = 9, p-value &lt; 2.2e-16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影響流量樣式的因素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雖然入流量樣式與出流量樣式相關，但兩者可能不是因果關係</a:t>
            </a:r>
            <a:r>
              <a:rPr lang="en-US" altLang="zh-TW" dirty="0" smtClean="0"/>
              <a:t>(</a:t>
            </a:r>
            <a:r>
              <a:rPr lang="zh-TW" altLang="en-US" dirty="0" smtClean="0"/>
              <a:t>某種入流量樣式會導致一種出流量樣式的關係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相關性不見得代表因果性，例如在分析人口統計資料時，可能發現區域內的醫院數目與車禍數目彼此相關，但這不代表其中一者導致另一個，實際上這兩者可能都是由第三個屬性</a:t>
            </a:r>
            <a:r>
              <a:rPr lang="en-US" altLang="zh-TW" dirty="0" smtClean="0"/>
              <a:t>(</a:t>
            </a:r>
            <a:r>
              <a:rPr lang="zh-TW" altLang="en-US" dirty="0" smtClean="0"/>
              <a:t>人口數目</a:t>
            </a:r>
            <a:r>
              <a:rPr lang="en-US" altLang="zh-TW" dirty="0" smtClean="0"/>
              <a:t>)</a:t>
            </a:r>
            <a:r>
              <a:rPr lang="zh-TW" altLang="en-US" dirty="0" smtClean="0"/>
              <a:t>所導致的因果關係 </a:t>
            </a:r>
            <a:r>
              <a:rPr lang="en-US" altLang="zh-TW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進一步分析流量樣式的建議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2152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r>
              <a:rPr lang="en-US" altLang="zh-TW" dirty="0" smtClean="0"/>
              <a:t>(</a:t>
            </a:r>
            <a:r>
              <a:rPr lang="zh-TW" altLang="en-US" dirty="0" smtClean="0"/>
              <a:t>本學期完成工作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學習資料探勘分群技術</a:t>
            </a:r>
            <a:endParaRPr lang="en-US" altLang="zh-TW" dirty="0" smtClean="0"/>
          </a:p>
          <a:p>
            <a:r>
              <a:rPr lang="zh-TW" altLang="en-US" dirty="0" smtClean="0"/>
              <a:t>學習</a:t>
            </a:r>
            <a:r>
              <a:rPr lang="en-US" altLang="zh-TW" dirty="0" smtClean="0"/>
              <a:t>R</a:t>
            </a:r>
            <a:r>
              <a:rPr lang="zh-TW" altLang="en-US" dirty="0" smtClean="0"/>
              <a:t>語言繪圖、探索資料、分群分析</a:t>
            </a:r>
            <a:endParaRPr lang="en-US" altLang="zh-TW" dirty="0" smtClean="0"/>
          </a:p>
          <a:p>
            <a:r>
              <a:rPr lang="zh-TW" altLang="en-US" dirty="0" smtClean="0"/>
              <a:t>了解一個政府開放資料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台北捷運流量</a:t>
            </a:r>
            <a:endParaRPr lang="en-US" altLang="zh-TW" dirty="0" smtClean="0"/>
          </a:p>
          <a:p>
            <a:r>
              <a:rPr lang="zh-TW" altLang="en-US" dirty="0" smtClean="0"/>
              <a:t>應用所學的分群分析、</a:t>
            </a:r>
            <a:r>
              <a:rPr lang="en-US" altLang="zh-TW" dirty="0" smtClean="0"/>
              <a:t>R</a:t>
            </a:r>
            <a:r>
              <a:rPr lang="zh-TW" altLang="en-US" dirty="0" smtClean="0"/>
              <a:t>語言到上述的開放資料，了解北捷</a:t>
            </a:r>
            <a:r>
              <a:rPr lang="en-US" altLang="zh-TW" dirty="0" smtClean="0"/>
              <a:t>2016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月份的入流量、出流量樣式</a:t>
            </a:r>
            <a:endParaRPr lang="en-US" altLang="zh-TW" dirty="0" smtClean="0"/>
          </a:p>
          <a:p>
            <a:r>
              <a:rPr lang="zh-TW" altLang="en-US" dirty="0" smtClean="0"/>
              <a:t>建議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進一步分析其他月份資料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探討影響流量樣式的相關屬性</a:t>
            </a:r>
            <a:r>
              <a:rPr lang="en-US" altLang="zh-TW" dirty="0" smtClean="0"/>
              <a:t>(</a:t>
            </a:r>
            <a:r>
              <a:rPr lang="zh-TW" altLang="en-US" dirty="0" smtClean="0"/>
              <a:t>行事曆、人口分佈等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週流量、月流量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在家練習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試著把 </a:t>
            </a:r>
            <a:r>
              <a:rPr lang="en-US" altLang="zh-TW" dirty="0" smtClean="0"/>
              <a:t>timeser01.csv </a:t>
            </a:r>
            <a:r>
              <a:rPr lang="zh-TW" altLang="en-US" dirty="0" smtClean="0"/>
              <a:t>萃取出四週流量，安排資料如下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    松山  </a:t>
            </a:r>
            <a:r>
              <a:rPr lang="en-US" altLang="zh-TW" dirty="0" smtClean="0"/>
              <a:t>0104-05 0104-06 … 0110-23    (</a:t>
            </a:r>
            <a:r>
              <a:rPr lang="zh-TW" altLang="en-US" dirty="0" smtClean="0"/>
              <a:t>第一週</a:t>
            </a:r>
            <a:r>
              <a:rPr lang="en-US" altLang="zh-TW" dirty="0" smtClean="0"/>
              <a:t>133 </a:t>
            </a:r>
            <a:r>
              <a:rPr lang="zh-TW" altLang="en-US" dirty="0" smtClean="0"/>
              <a:t>小時</a:t>
            </a:r>
            <a:r>
              <a:rPr lang="en-US" altLang="zh-TW" dirty="0" smtClean="0"/>
              <a:t>)</a:t>
            </a:r>
          </a:p>
          <a:p>
            <a:pPr lvl="1"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松山  </a:t>
            </a:r>
            <a:r>
              <a:rPr lang="en-US" altLang="zh-TW" dirty="0" smtClean="0"/>
              <a:t>0111-05 0111-06 … 0117-23</a:t>
            </a:r>
          </a:p>
          <a:p>
            <a:pPr lvl="1">
              <a:buNone/>
            </a:pPr>
            <a:r>
              <a:rPr lang="en-US" altLang="zh-TW" dirty="0" smtClean="0"/>
              <a:t> </a:t>
            </a:r>
            <a:r>
              <a:rPr lang="zh-TW" altLang="en-US" dirty="0" smtClean="0"/>
              <a:t>   松山  </a:t>
            </a:r>
            <a:r>
              <a:rPr lang="en-US" altLang="zh-TW" dirty="0" smtClean="0"/>
              <a:t>0118-05 0118-06 … 0124-23</a:t>
            </a:r>
          </a:p>
          <a:p>
            <a:pPr lvl="1">
              <a:buNone/>
            </a:pPr>
            <a:r>
              <a:rPr lang="en-US" altLang="zh-TW" dirty="0" smtClean="0"/>
              <a:t> </a:t>
            </a:r>
            <a:r>
              <a:rPr lang="zh-TW" altLang="en-US" dirty="0" smtClean="0"/>
              <a:t>   松山  </a:t>
            </a:r>
            <a:r>
              <a:rPr lang="en-US" altLang="zh-TW" dirty="0" smtClean="0"/>
              <a:t>0125-05 0125-06 … 0131-23</a:t>
            </a:r>
          </a:p>
          <a:p>
            <a:pPr lvl="1">
              <a:buNone/>
            </a:pPr>
            <a:r>
              <a:rPr lang="zh-TW" altLang="en-US" dirty="0" smtClean="0"/>
              <a:t>    中山  </a:t>
            </a:r>
            <a:r>
              <a:rPr lang="en-US" altLang="zh-TW" dirty="0" smtClean="0"/>
              <a:t>0104-05 0104-06 … 0110-23    (</a:t>
            </a:r>
            <a:r>
              <a:rPr lang="zh-TW" altLang="en-US" dirty="0" smtClean="0"/>
              <a:t>第一週</a:t>
            </a:r>
            <a:r>
              <a:rPr lang="en-US" altLang="zh-TW" dirty="0" smtClean="0"/>
              <a:t>133 </a:t>
            </a:r>
            <a:r>
              <a:rPr lang="zh-TW" altLang="en-US" dirty="0" smtClean="0"/>
              <a:t>小時</a:t>
            </a:r>
            <a:r>
              <a:rPr lang="en-US" altLang="zh-TW" dirty="0" smtClean="0"/>
              <a:t>)</a:t>
            </a:r>
          </a:p>
          <a:p>
            <a:pPr lvl="1">
              <a:buNone/>
            </a:pPr>
            <a:r>
              <a:rPr lang="zh-TW" altLang="en-US" dirty="0" smtClean="0"/>
              <a:t>    中山  </a:t>
            </a:r>
            <a:r>
              <a:rPr lang="en-US" altLang="zh-TW" dirty="0" smtClean="0"/>
              <a:t>0111-05 0111-06 … 0117-23</a:t>
            </a:r>
          </a:p>
          <a:p>
            <a:pPr lvl="1">
              <a:buNone/>
            </a:pPr>
            <a:r>
              <a:rPr lang="en-US" altLang="zh-TW" dirty="0" smtClean="0"/>
              <a:t> </a:t>
            </a:r>
            <a:r>
              <a:rPr lang="zh-TW" altLang="en-US" dirty="0" smtClean="0"/>
              <a:t>   中山  </a:t>
            </a:r>
            <a:r>
              <a:rPr lang="en-US" altLang="zh-TW" dirty="0" smtClean="0"/>
              <a:t>0118-05 0118-06 … 0124-23</a:t>
            </a:r>
          </a:p>
          <a:p>
            <a:pPr lvl="1">
              <a:buNone/>
            </a:pPr>
            <a:r>
              <a:rPr lang="en-US" altLang="zh-TW" dirty="0" smtClean="0"/>
              <a:t> </a:t>
            </a:r>
            <a:r>
              <a:rPr lang="zh-TW" altLang="en-US" dirty="0" smtClean="0"/>
              <a:t>   中山  </a:t>
            </a:r>
            <a:r>
              <a:rPr lang="en-US" altLang="zh-TW" dirty="0" smtClean="0"/>
              <a:t>0125-05 0125-06 </a:t>
            </a:r>
            <a:r>
              <a:rPr lang="en-US" altLang="zh-TW" smtClean="0"/>
              <a:t>… 0131-23</a:t>
            </a:r>
            <a:endParaRPr lang="en-US" altLang="zh-TW" dirty="0" smtClean="0"/>
          </a:p>
          <a:p>
            <a:pPr lvl="1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…</a:t>
            </a:r>
          </a:p>
          <a:p>
            <a:pPr lvl="1">
              <a:buNone/>
            </a:pPr>
            <a:r>
              <a:rPr lang="zh-TW" altLang="en-US" dirty="0" smtClean="0"/>
              <a:t>    共 </a:t>
            </a:r>
            <a:r>
              <a:rPr lang="en-US" altLang="zh-TW" dirty="0" smtClean="0"/>
              <a:t>108*4 = 432 </a:t>
            </a:r>
            <a:r>
              <a:rPr lang="zh-TW" altLang="en-US" dirty="0" smtClean="0"/>
              <a:t>筆週流量序列，使用 </a:t>
            </a:r>
            <a:r>
              <a:rPr lang="en-US" altLang="zh-TW" dirty="0" err="1" smtClean="0"/>
              <a:t>hclust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cutree</a:t>
            </a:r>
            <a:r>
              <a:rPr lang="en-US" altLang="zh-TW" dirty="0" smtClean="0"/>
              <a:t> </a:t>
            </a:r>
            <a:r>
              <a:rPr lang="zh-TW" altLang="en-US" dirty="0" smtClean="0"/>
              <a:t>分四群，結果如何</a:t>
            </a:r>
            <a:r>
              <a:rPr lang="en-US" altLang="zh-TW" dirty="0" smtClean="0"/>
              <a:t>?</a:t>
            </a:r>
          </a:p>
          <a:p>
            <a:pPr lvl="1"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R</a:t>
            </a:r>
            <a:r>
              <a:rPr lang="zh-TW" altLang="en-US" dirty="0" smtClean="0"/>
              <a:t>萃取週流量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 smtClean="0"/>
              <a:t> </a:t>
            </a:r>
            <a:r>
              <a:rPr lang="en-US" altLang="zh-TW" sz="2400" dirty="0" smtClean="0"/>
              <a:t>ma = </a:t>
            </a:r>
            <a:r>
              <a:rPr lang="en-US" altLang="zh-TW" sz="2400" dirty="0" err="1" smtClean="0"/>
              <a:t>as.matrix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read.table</a:t>
            </a:r>
            <a:r>
              <a:rPr lang="en-US" altLang="zh-TW" sz="2400" dirty="0" smtClean="0"/>
              <a:t>("timeser01.csv",sep=","))  # 108x532</a:t>
            </a:r>
          </a:p>
          <a:p>
            <a:pPr>
              <a:buNone/>
            </a:pP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mb</a:t>
            </a:r>
            <a:r>
              <a:rPr lang="en-US" altLang="zh-TW" sz="2400" dirty="0" smtClean="0"/>
              <a:t> = matrix(0, </a:t>
            </a:r>
            <a:r>
              <a:rPr lang="en-US" altLang="zh-TW" sz="2400" dirty="0" err="1" smtClean="0"/>
              <a:t>nrow</a:t>
            </a:r>
            <a:r>
              <a:rPr lang="en-US" altLang="zh-TW" sz="2400" dirty="0" smtClean="0"/>
              <a:t>=432, </a:t>
            </a:r>
            <a:r>
              <a:rPr lang="en-US" altLang="zh-TW" sz="2400" dirty="0" err="1" smtClean="0"/>
              <a:t>ncol</a:t>
            </a:r>
            <a:r>
              <a:rPr lang="en-US" altLang="zh-TW" sz="2400" dirty="0" smtClean="0"/>
              <a:t>=133) </a:t>
            </a:r>
          </a:p>
          <a:p>
            <a:pPr>
              <a:buNone/>
            </a:pPr>
            <a:r>
              <a:rPr lang="en-US" altLang="zh-TW" sz="2400" dirty="0" smtClean="0"/>
              <a:t> for (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in 1:108) {</a:t>
            </a:r>
          </a:p>
          <a:p>
            <a:pPr>
              <a:buNone/>
            </a:pPr>
            <a:r>
              <a:rPr lang="en-US" altLang="zh-TW" sz="2400" dirty="0" smtClean="0"/>
              <a:t>    for (j in 1:4) {</a:t>
            </a:r>
          </a:p>
          <a:p>
            <a:pPr>
              <a:buNone/>
            </a:pPr>
            <a:r>
              <a:rPr lang="en-US" altLang="zh-TW" sz="2400" dirty="0" smtClean="0"/>
              <a:t>         </a:t>
            </a:r>
            <a:r>
              <a:rPr lang="pl-PL" altLang="zh-TW" sz="2400" dirty="0" smtClean="0"/>
              <a:t>mb[(i-1)*4+j,]=ma[i, ((j-1)*133+1):(j*133)]</a:t>
            </a:r>
          </a:p>
          <a:p>
            <a:pPr>
              <a:buNone/>
            </a:pPr>
            <a:r>
              <a:rPr lang="en-US" altLang="zh-TW" sz="2400" dirty="0" smtClean="0"/>
              <a:t>    }</a:t>
            </a:r>
          </a:p>
          <a:p>
            <a:pPr>
              <a:buNone/>
            </a:pPr>
            <a:r>
              <a:rPr lang="en-US" altLang="zh-TW" sz="2400" dirty="0" smtClean="0"/>
              <a:t> }</a:t>
            </a:r>
          </a:p>
          <a:p>
            <a:pPr>
              <a:buNone/>
            </a:pPr>
            <a:r>
              <a:rPr lang="en-US" altLang="zh-TW" sz="2400" dirty="0" smtClean="0"/>
              <a:t> par(</a:t>
            </a:r>
            <a:r>
              <a:rPr lang="en-US" altLang="zh-TW" sz="2400" dirty="0" err="1" smtClean="0"/>
              <a:t>mfrow</a:t>
            </a:r>
            <a:r>
              <a:rPr lang="en-US" altLang="zh-TW" sz="2400" dirty="0" smtClean="0"/>
              <a:t>=c(4,1), mar=c(2,2,2,2))</a:t>
            </a:r>
          </a:p>
          <a:p>
            <a:pPr>
              <a:buNone/>
            </a:pPr>
            <a:r>
              <a:rPr lang="en-US" altLang="zh-TW" sz="2400" dirty="0" smtClean="0"/>
              <a:t> for (</a:t>
            </a:r>
            <a:r>
              <a:rPr lang="en-US" altLang="zh-TW" sz="2400" dirty="0" smtClean="0"/>
              <a:t>j in 1:4</a:t>
            </a:r>
            <a:r>
              <a:rPr lang="en-US" altLang="zh-TW" sz="2400" dirty="0" smtClean="0"/>
              <a:t>) plot(</a:t>
            </a:r>
            <a:r>
              <a:rPr lang="en-US" altLang="zh-TW" sz="2400" dirty="0" err="1" smtClean="0"/>
              <a:t>mb</a:t>
            </a:r>
            <a:r>
              <a:rPr lang="en-US" altLang="zh-TW" sz="2400" dirty="0" smtClean="0"/>
              <a:t>[j,], t="l</a:t>
            </a:r>
            <a:r>
              <a:rPr lang="en-US" altLang="zh-TW" sz="2400" dirty="0" smtClean="0"/>
              <a:t>")    #</a:t>
            </a:r>
            <a:r>
              <a:rPr lang="zh-TW" altLang="en-US" sz="2400" dirty="0" smtClean="0"/>
              <a:t> 松山 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 for (</a:t>
            </a:r>
            <a:r>
              <a:rPr lang="en-US" altLang="zh-TW" sz="2400" dirty="0" smtClean="0"/>
              <a:t>j in 5:8</a:t>
            </a:r>
            <a:r>
              <a:rPr lang="en-US" altLang="zh-TW" sz="2400" dirty="0" smtClean="0"/>
              <a:t>) plot(</a:t>
            </a:r>
            <a:r>
              <a:rPr lang="en-US" altLang="zh-TW" sz="2400" dirty="0" err="1" smtClean="0"/>
              <a:t>mb</a:t>
            </a:r>
            <a:r>
              <a:rPr lang="en-US" altLang="zh-TW" sz="2400" dirty="0" smtClean="0"/>
              <a:t>[j,], t="l") </a:t>
            </a:r>
            <a:r>
              <a:rPr lang="zh-TW" altLang="en-US" sz="2400" dirty="0" smtClean="0"/>
              <a:t>   </a:t>
            </a:r>
            <a:r>
              <a:rPr lang="en-US" altLang="zh-TW" sz="2400" dirty="0" smtClean="0"/>
              <a:t>#</a:t>
            </a:r>
            <a:r>
              <a:rPr lang="zh-TW" altLang="en-US" sz="2400" dirty="0" smtClean="0"/>
              <a:t> 中山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松山機場前四週流量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71939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以週為範疇的</a:t>
            </a:r>
            <a:r>
              <a:rPr lang="zh-TW" altLang="en-US" dirty="0" smtClean="0"/>
              <a:t>正規化流量</a:t>
            </a:r>
            <a:r>
              <a:rPr lang="zh-TW" altLang="en-US" dirty="0" smtClean="0"/>
              <a:t>對車站分群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132440" cy="457200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 for (w in 1:432) </a:t>
            </a:r>
            <a:r>
              <a:rPr lang="en-US" altLang="zh-TW" dirty="0" err="1" smtClean="0"/>
              <a:t>mb</a:t>
            </a:r>
            <a:r>
              <a:rPr lang="en-US" altLang="zh-TW" dirty="0" smtClean="0"/>
              <a:t>[w,] = </a:t>
            </a:r>
            <a:r>
              <a:rPr lang="en-US" altLang="zh-TW" dirty="0" err="1" smtClean="0"/>
              <a:t>mb</a:t>
            </a:r>
            <a:r>
              <a:rPr lang="en-US" altLang="zh-TW" dirty="0" smtClean="0"/>
              <a:t>[w,] / max(</a:t>
            </a:r>
            <a:r>
              <a:rPr lang="en-US" altLang="zh-TW" dirty="0" err="1" smtClean="0"/>
              <a:t>mb</a:t>
            </a:r>
            <a:r>
              <a:rPr lang="en-US" altLang="zh-TW" dirty="0" smtClean="0"/>
              <a:t>[w,])  #</a:t>
            </a:r>
            <a:r>
              <a:rPr lang="zh-TW" altLang="en-US" dirty="0" smtClean="0"/>
              <a:t>正規化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</a:t>
            </a:r>
            <a:r>
              <a:rPr lang="en-US" altLang="zh-TW" dirty="0" err="1" smtClean="0"/>
              <a:t>md</a:t>
            </a:r>
            <a:r>
              <a:rPr lang="en-US" altLang="zh-TW" dirty="0" smtClean="0"/>
              <a:t> = dist(</a:t>
            </a:r>
            <a:r>
              <a:rPr lang="en-US" altLang="zh-TW" dirty="0" err="1" smtClean="0"/>
              <a:t>mb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en-US" altLang="zh-TW" dirty="0" smtClean="0"/>
              <a:t>  </a:t>
            </a:r>
            <a:r>
              <a:rPr lang="en-US" altLang="zh-TW" dirty="0" err="1" smtClean="0"/>
              <a:t>hc</a:t>
            </a:r>
            <a:r>
              <a:rPr lang="en-US" altLang="zh-TW" dirty="0" smtClean="0"/>
              <a:t> = </a:t>
            </a:r>
            <a:r>
              <a:rPr lang="en-US" altLang="zh-TW" dirty="0" err="1" smtClean="0"/>
              <a:t>hclust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md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en-US" altLang="zh-TW" dirty="0" smtClean="0"/>
              <a:t>  </a:t>
            </a:r>
            <a:r>
              <a:rPr lang="en-US" altLang="zh-TW" dirty="0" err="1" smtClean="0"/>
              <a:t>clus</a:t>
            </a:r>
            <a:r>
              <a:rPr lang="en-US" altLang="zh-TW" dirty="0" smtClean="0"/>
              <a:t> = </a:t>
            </a:r>
            <a:r>
              <a:rPr lang="en-US" altLang="zh-TW" dirty="0" err="1" smtClean="0"/>
              <a:t>cutree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hc</a:t>
            </a:r>
            <a:r>
              <a:rPr lang="en-US" altLang="zh-TW" dirty="0" smtClean="0"/>
              <a:t>, 4)</a:t>
            </a:r>
          </a:p>
          <a:p>
            <a:pPr>
              <a:buNone/>
            </a:pPr>
            <a:r>
              <a:rPr lang="en-US" altLang="zh-TW" dirty="0" smtClean="0"/>
              <a:t>  </a:t>
            </a:r>
            <a:r>
              <a:rPr lang="en-US" altLang="zh-TW" dirty="0" err="1" smtClean="0"/>
              <a:t>clus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# </a:t>
            </a:r>
            <a:r>
              <a:rPr lang="zh-TW" altLang="en-US" dirty="0" smtClean="0"/>
              <a:t>同一站一月份四個</a:t>
            </a:r>
            <a:r>
              <a:rPr lang="zh-TW" altLang="en-US" dirty="0"/>
              <a:t>週的週流量幾乎都</a:t>
            </a:r>
            <a:r>
              <a:rPr lang="zh-TW" altLang="en-US" dirty="0" smtClean="0"/>
              <a:t>在同一群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for (w in 1:4) plot(</a:t>
            </a:r>
            <a:r>
              <a:rPr lang="en-US" altLang="zh-TW" dirty="0" err="1" smtClean="0"/>
              <a:t>mb</a:t>
            </a:r>
            <a:r>
              <a:rPr lang="en-US" altLang="zh-TW" dirty="0" smtClean="0"/>
              <a:t>[w, ], t="l") #</a:t>
            </a:r>
            <a:r>
              <a:rPr lang="zh-TW" altLang="en-US" dirty="0" smtClean="0"/>
              <a:t>流量有 </a:t>
            </a:r>
            <a:r>
              <a:rPr lang="en-US" altLang="zh-TW" dirty="0" smtClean="0"/>
              <a:t>“</a:t>
            </a:r>
            <a:r>
              <a:rPr lang="zh-TW" altLang="en-US" dirty="0" smtClean="0"/>
              <a:t>週</a:t>
            </a:r>
            <a:r>
              <a:rPr lang="en-US" altLang="zh-TW" dirty="0" smtClean="0"/>
              <a:t>” </a:t>
            </a:r>
            <a:r>
              <a:rPr lang="zh-TW" altLang="en-US" dirty="0" smtClean="0"/>
              <a:t>週期性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以月流量為時間範疇對車站分群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 smtClean="0"/>
              <a:t> </a:t>
            </a:r>
            <a:r>
              <a:rPr lang="en-US" altLang="zh-TW" sz="2400" dirty="0" smtClean="0"/>
              <a:t>ma = </a:t>
            </a:r>
            <a:r>
              <a:rPr lang="en-US" altLang="zh-TW" sz="2400" dirty="0" err="1" smtClean="0"/>
              <a:t>as.matrix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read.table</a:t>
            </a:r>
            <a:r>
              <a:rPr lang="en-US" altLang="zh-TW" sz="2400" dirty="0" smtClean="0"/>
              <a:t>("timeser01.csv",sep=","))  # 108x532</a:t>
            </a:r>
          </a:p>
          <a:p>
            <a:pPr>
              <a:buNone/>
            </a:pPr>
            <a:r>
              <a:rPr lang="zh-TW" altLang="en-US" sz="2400" dirty="0" smtClean="0"/>
              <a:t> </a:t>
            </a:r>
            <a:r>
              <a:rPr lang="en-US" altLang="zh-TW" sz="2400" dirty="0" smtClean="0"/>
              <a:t>for (w in 1:108) ma[w,] = ma[w,] / max(ma[w,])  #</a:t>
            </a:r>
            <a:r>
              <a:rPr lang="zh-TW" altLang="en-US" sz="2400" dirty="0" smtClean="0"/>
              <a:t>正規化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md</a:t>
            </a:r>
            <a:r>
              <a:rPr lang="en-US" altLang="zh-TW" sz="2400" dirty="0" smtClean="0"/>
              <a:t> = dist(ma)</a:t>
            </a:r>
          </a:p>
          <a:p>
            <a:pPr>
              <a:buNone/>
            </a:pP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hc</a:t>
            </a:r>
            <a:r>
              <a:rPr lang="en-US" altLang="zh-TW" sz="2400" dirty="0" smtClean="0"/>
              <a:t> = </a:t>
            </a:r>
            <a:r>
              <a:rPr lang="en-US" altLang="zh-TW" sz="2400" dirty="0" err="1" smtClean="0"/>
              <a:t>hclust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md</a:t>
            </a:r>
            <a:r>
              <a:rPr lang="en-US" altLang="zh-TW" sz="2400" dirty="0" smtClean="0"/>
              <a:t>)</a:t>
            </a:r>
          </a:p>
          <a:p>
            <a:pPr>
              <a:buNone/>
            </a:pP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pdf</a:t>
            </a:r>
            <a:r>
              <a:rPr lang="en-US" altLang="zh-TW" sz="2400" dirty="0" smtClean="0"/>
              <a:t> ("EN01.pdf", width=40, height=15)</a:t>
            </a:r>
          </a:p>
          <a:p>
            <a:pPr>
              <a:buNone/>
            </a:pPr>
            <a:r>
              <a:rPr lang="en-US" altLang="zh-TW" sz="2400" dirty="0" smtClean="0"/>
              <a:t> plot(</a:t>
            </a:r>
            <a:r>
              <a:rPr lang="en-US" altLang="zh-TW" sz="2400" dirty="0" err="1" smtClean="0"/>
              <a:t>hc</a:t>
            </a:r>
            <a:r>
              <a:rPr lang="en-US" altLang="zh-TW" sz="2400" dirty="0" smtClean="0"/>
              <a:t>, hang = -1)</a:t>
            </a:r>
          </a:p>
          <a:p>
            <a:pPr>
              <a:buNone/>
            </a:pP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dev.off</a:t>
            </a:r>
            <a:r>
              <a:rPr lang="en-US" altLang="zh-TW" sz="2400" dirty="0" smtClean="0"/>
              <a:t>()</a:t>
            </a:r>
          </a:p>
          <a:p>
            <a:pPr>
              <a:buNone/>
            </a:pPr>
            <a:r>
              <a:rPr lang="en-US" altLang="zh-TW" sz="2400" dirty="0" smtClean="0"/>
              <a:t> </a:t>
            </a:r>
          </a:p>
          <a:p>
            <a:pPr>
              <a:buNone/>
            </a:pPr>
            <a:r>
              <a:rPr lang="zh-TW" altLang="en-US" sz="2400" dirty="0" smtClean="0"/>
              <a:t> 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2016</a:t>
            </a:r>
            <a:r>
              <a:rPr lang="zh-TW" altLang="en-US" dirty="0" smtClean="0"/>
              <a:t>一月分群樹狀圖</a:t>
            </a:r>
            <a:endParaRPr lang="zh-TW" altLang="en-US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82153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將樹狀圖分裂、儲存分群資料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 smtClean="0"/>
              <a:t> </a:t>
            </a:r>
            <a:r>
              <a:rPr lang="en-US" altLang="zh-TW" sz="2400" dirty="0" err="1" smtClean="0"/>
              <a:t>clus</a:t>
            </a:r>
            <a:r>
              <a:rPr lang="en-US" altLang="zh-TW" sz="2400" dirty="0" smtClean="0"/>
              <a:t> = </a:t>
            </a:r>
            <a:r>
              <a:rPr lang="en-US" altLang="zh-TW" sz="2400" dirty="0" err="1" smtClean="0"/>
              <a:t>cutree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hc</a:t>
            </a:r>
            <a:r>
              <a:rPr lang="en-US" altLang="zh-TW" sz="2400" dirty="0" smtClean="0"/>
              <a:t>, 4)  # </a:t>
            </a:r>
            <a:r>
              <a:rPr lang="zh-TW" altLang="en-US" sz="2400" dirty="0" smtClean="0"/>
              <a:t>分為四群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</a:t>
            </a:r>
            <a:r>
              <a:rPr lang="en-US" altLang="zh-TW" sz="2400" dirty="0" smtClean="0"/>
              <a:t>table(</a:t>
            </a:r>
            <a:r>
              <a:rPr lang="en-US" altLang="zh-TW" sz="2400" dirty="0" err="1" smtClean="0"/>
              <a:t>clus</a:t>
            </a:r>
            <a:r>
              <a:rPr lang="en-US" altLang="zh-TW" sz="2400" dirty="0" smtClean="0"/>
              <a:t>)</a:t>
            </a:r>
          </a:p>
          <a:p>
            <a:pPr>
              <a:buNone/>
            </a:pP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clus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 (1:108)[</a:t>
            </a:r>
            <a:r>
              <a:rPr lang="en-US" altLang="zh-TW" sz="2400" dirty="0" err="1" smtClean="0"/>
              <a:t>clus</a:t>
            </a:r>
            <a:r>
              <a:rPr lang="en-US" altLang="zh-TW" sz="2400" dirty="0" smtClean="0"/>
              <a:t>==1]  # </a:t>
            </a:r>
            <a:r>
              <a:rPr lang="zh-TW" altLang="en-US" sz="2400" dirty="0" smtClean="0"/>
              <a:t>列出第一群的站號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 (1:108)[</a:t>
            </a:r>
            <a:r>
              <a:rPr lang="en-US" altLang="zh-TW" sz="2400" dirty="0" err="1" smtClean="0"/>
              <a:t>clus</a:t>
            </a:r>
            <a:r>
              <a:rPr lang="en-US" altLang="zh-TW" sz="2400" dirty="0" smtClean="0"/>
              <a:t>==</a:t>
            </a:r>
            <a:r>
              <a:rPr lang="en-US" altLang="zh-TW" sz="2400" dirty="0" err="1" smtClean="0"/>
              <a:t>clus</a:t>
            </a:r>
            <a:r>
              <a:rPr lang="en-US" altLang="zh-TW" sz="2400" dirty="0" smtClean="0"/>
              <a:t>[42]] # </a:t>
            </a:r>
            <a:r>
              <a:rPr lang="zh-TW" altLang="en-US" sz="2400" dirty="0" smtClean="0"/>
              <a:t>列出與北車同一群的站號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</a:t>
            </a:r>
            <a:r>
              <a:rPr lang="en-US" altLang="zh-TW" sz="2400" dirty="0" smtClean="0"/>
              <a:t>write.csv(</a:t>
            </a:r>
            <a:r>
              <a:rPr lang="en-US" altLang="zh-TW" sz="2400" dirty="0" err="1" smtClean="0"/>
              <a:t>clus</a:t>
            </a:r>
            <a:r>
              <a:rPr lang="en-US" altLang="zh-TW" sz="2400" dirty="0" smtClean="0"/>
              <a:t>, file="in.csv") # </a:t>
            </a:r>
            <a:r>
              <a:rPr lang="zh-TW" altLang="en-US" sz="2400" dirty="0" smtClean="0"/>
              <a:t>寫入 </a:t>
            </a:r>
            <a:r>
              <a:rPr lang="en-US" altLang="zh-TW" sz="2400" dirty="0" err="1" smtClean="0"/>
              <a:t>csv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檔</a:t>
            </a:r>
            <a:endParaRPr lang="en-US" altLang="zh-TW" sz="2400" dirty="0" smtClean="0"/>
          </a:p>
          <a:p>
            <a:pPr>
              <a:buNone/>
            </a:pP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348</TotalTime>
  <Words>1453</Words>
  <Application>Microsoft Office PowerPoint</Application>
  <PresentationFormat>如螢幕大小 (4:3)</PresentationFormat>
  <Paragraphs>133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Equity</vt:lpstr>
      <vt:lpstr>大數據資料分析(3) 撰寫分析報告、結論與建議</vt:lpstr>
      <vt:lpstr>本週課程</vt:lpstr>
      <vt:lpstr>週流量、月流量?</vt:lpstr>
      <vt:lpstr>使用R萃取週流量</vt:lpstr>
      <vt:lpstr>松山機場前四週流量</vt:lpstr>
      <vt:lpstr>以週為範疇的正規化流量對車站分群</vt:lpstr>
      <vt:lpstr>以月流量為時間範疇對車站分群</vt:lpstr>
      <vt:lpstr>2016一月分群樹狀圖</vt:lpstr>
      <vt:lpstr>將樹狀圖分裂、儲存分群資料</vt:lpstr>
      <vt:lpstr>把每一群車站的月流量畫出</vt:lpstr>
      <vt:lpstr>四種月流量樣式</vt:lpstr>
      <vt:lpstr>入流量群集樣式</vt:lpstr>
      <vt:lpstr>投影片 13</vt:lpstr>
      <vt:lpstr>流量樣式解釋</vt:lpstr>
      <vt:lpstr>出流量分析</vt:lpstr>
      <vt:lpstr>分群出流量樣式</vt:lpstr>
      <vt:lpstr>四種出流量樣式</vt:lpstr>
      <vt:lpstr>入、出流量樣式是否相關</vt:lpstr>
      <vt:lpstr>卡方檢定(1)</vt:lpstr>
      <vt:lpstr>卡方檢定(2)</vt:lpstr>
      <vt:lpstr>卡方檢定(3)</vt:lpstr>
      <vt:lpstr>影響流量樣式的因素</vt:lpstr>
      <vt:lpstr>進一步分析流量樣式的建議</vt:lpstr>
      <vt:lpstr>結論(本學期完成工作)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大數據應用簡介</dc:title>
  <dc:creator>bg</dc:creator>
  <cp:lastModifiedBy>bg</cp:lastModifiedBy>
  <cp:revision>48</cp:revision>
  <dcterms:created xsi:type="dcterms:W3CDTF">2016-09-04T21:27:35Z</dcterms:created>
  <dcterms:modified xsi:type="dcterms:W3CDTF">2017-05-19T14:18:12Z</dcterms:modified>
</cp:coreProperties>
</file>