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C3C4584-4D1A-4E50-8FAC-CA259CC41BF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737C05A-BDA3-451E-A31E-9B44182D112B}" type="datetimeFigureOut">
              <a:rPr lang="zh-TW" altLang="en-US" smtClean="0"/>
              <a:t>2016/10/6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網頁排版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040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CSS</a:t>
            </a:r>
            <a:r>
              <a:rPr lang="zh-TW" altLang="en-US" dirty="0" smtClean="0"/>
              <a:t>編寫模式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7116" y="1340768"/>
            <a:ext cx="8645364" cy="4525963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>
                <a:solidFill>
                  <a:srgbClr val="3333FF"/>
                </a:solidFill>
              </a:rPr>
              <a:t>HTML </a:t>
            </a:r>
            <a:r>
              <a:rPr lang="zh-TW" altLang="en-US" dirty="0">
                <a:solidFill>
                  <a:srgbClr val="3333FF"/>
                </a:solidFill>
              </a:rPr>
              <a:t>文件</a:t>
            </a:r>
            <a:r>
              <a:rPr lang="zh-TW" altLang="en-US" dirty="0" smtClean="0">
                <a:solidFill>
                  <a:srgbClr val="3333FF"/>
                </a:solidFill>
              </a:rPr>
              <a:t>內標籤直接</a:t>
            </a:r>
            <a:r>
              <a:rPr lang="zh-TW" altLang="en-US" dirty="0">
                <a:solidFill>
                  <a:srgbClr val="3333FF"/>
                </a:solidFill>
              </a:rPr>
              <a:t>宣告</a:t>
            </a:r>
            <a:r>
              <a:rPr lang="zh-TW" altLang="en-US" dirty="0" smtClean="0">
                <a:solidFill>
                  <a:srgbClr val="3333FF"/>
                </a:solidFill>
              </a:rPr>
              <a:t>樣式</a:t>
            </a:r>
            <a:r>
              <a:rPr lang="en-US" altLang="zh-TW" dirty="0">
                <a:solidFill>
                  <a:srgbClr val="3333FF"/>
                </a:solidFill>
              </a:rPr>
              <a:t/>
            </a:r>
            <a:br>
              <a:rPr lang="en-US" altLang="zh-TW" dirty="0">
                <a:solidFill>
                  <a:srgbClr val="3333FF"/>
                </a:solidFill>
              </a:rPr>
            </a:br>
            <a:r>
              <a:rPr lang="zh-TW" altLang="en-US" sz="2800" dirty="0" smtClean="0"/>
              <a:t>例</a:t>
            </a:r>
            <a:r>
              <a:rPr lang="en-US" altLang="zh-TW" sz="2800" dirty="0" smtClean="0"/>
              <a:t>:</a:t>
            </a:r>
            <a:r>
              <a:rPr lang="en-US" altLang="zh-TW" sz="2800" dirty="0"/>
              <a:t>&lt;p style=</a:t>
            </a:r>
            <a:r>
              <a:rPr lang="en-US" altLang="zh-TW" sz="2800" dirty="0" smtClean="0"/>
              <a:t>'</a:t>
            </a:r>
            <a:r>
              <a:rPr lang="en-US" altLang="zh-TW" sz="2800" dirty="0" err="1" smtClean="0"/>
              <a:t>font-family:Arial</a:t>
            </a:r>
            <a:r>
              <a:rPr lang="en-US" altLang="zh-TW" sz="2800" dirty="0" smtClean="0"/>
              <a:t>; </a:t>
            </a:r>
            <a:r>
              <a:rPr lang="en-US" altLang="zh-TW" sz="2800" dirty="0"/>
              <a:t>font-size:16</a:t>
            </a:r>
            <a:r>
              <a:rPr lang="en-US" altLang="zh-TW" sz="2800" dirty="0" smtClean="0"/>
              <a:t>;'&gt;</a:t>
            </a:r>
            <a:br>
              <a:rPr lang="en-US" altLang="zh-TW" sz="2800" dirty="0" smtClean="0"/>
            </a:br>
            <a:r>
              <a:rPr lang="en-US" altLang="zh-TW" sz="2800" dirty="0" smtClean="0"/>
              <a:t>            </a:t>
            </a:r>
            <a:r>
              <a:rPr lang="en-US" altLang="zh-TW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font size 16</a:t>
            </a:r>
            <a:r>
              <a:rPr lang="en-US" altLang="zh-TW" sz="2800" dirty="0"/>
              <a:t>.&lt;/p</a:t>
            </a:r>
            <a:r>
              <a:rPr lang="en-US" altLang="zh-TW" sz="2800" dirty="0" smtClean="0"/>
              <a:t>&gt;</a:t>
            </a:r>
          </a:p>
          <a:p>
            <a:r>
              <a:rPr lang="zh-TW" altLang="en-US" sz="3000" dirty="0" smtClean="0">
                <a:solidFill>
                  <a:srgbClr val="3333FF"/>
                </a:solidFill>
              </a:rPr>
              <a:t>嵌入套用於 </a:t>
            </a:r>
            <a:r>
              <a:rPr lang="en-US" altLang="zh-TW" sz="3000" dirty="0">
                <a:solidFill>
                  <a:srgbClr val="3333FF"/>
                </a:solidFill>
              </a:rPr>
              <a:t>HTML </a:t>
            </a:r>
            <a:r>
              <a:rPr lang="zh-TW" altLang="en-US" sz="3000" dirty="0">
                <a:solidFill>
                  <a:srgbClr val="3333FF"/>
                </a:solidFill>
              </a:rPr>
              <a:t>文件中 </a:t>
            </a:r>
            <a:r>
              <a:rPr lang="en-US" altLang="zh-TW" sz="3000" dirty="0">
                <a:solidFill>
                  <a:srgbClr val="3333FF"/>
                </a:solidFill>
              </a:rPr>
              <a:t>(</a:t>
            </a:r>
            <a:r>
              <a:rPr lang="zh-TW" altLang="en-US" sz="3000" dirty="0">
                <a:solidFill>
                  <a:srgbClr val="3333FF"/>
                </a:solidFill>
              </a:rPr>
              <a:t>通常是在 </a:t>
            </a:r>
            <a:r>
              <a:rPr lang="en-US" altLang="zh-TW" sz="3000" dirty="0">
                <a:solidFill>
                  <a:srgbClr val="3333FF"/>
                </a:solidFill>
              </a:rPr>
              <a:t>&lt;head&gt; </a:t>
            </a:r>
            <a:r>
              <a:rPr lang="zh-TW" altLang="en-US" sz="3000" dirty="0">
                <a:solidFill>
                  <a:srgbClr val="3333FF"/>
                </a:solidFill>
              </a:rPr>
              <a:t>內</a:t>
            </a:r>
            <a:r>
              <a:rPr lang="en-US" altLang="zh-TW" sz="3000" dirty="0" smtClean="0">
                <a:solidFill>
                  <a:srgbClr val="3333FF"/>
                </a:solidFill>
              </a:rPr>
              <a:t>)</a:t>
            </a:r>
          </a:p>
          <a:p>
            <a:pPr marL="0" indent="0">
              <a:buNone/>
            </a:pPr>
            <a:r>
              <a:rPr lang="zh-TW" altLang="en-US" sz="2800" dirty="0" smtClean="0"/>
              <a:t>     例</a:t>
            </a:r>
            <a:r>
              <a:rPr lang="en-US" altLang="zh-TW" sz="2800" dirty="0"/>
              <a:t>&lt;head&gt;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</a:t>
            </a:r>
            <a:r>
              <a:rPr lang="en-US" altLang="zh-TW" sz="2800" dirty="0" smtClean="0"/>
              <a:t>           &lt;style &gt;</a:t>
            </a:r>
            <a:r>
              <a:rPr lang="en-US" altLang="zh-TW" sz="2800" dirty="0"/>
              <a:t>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  </a:t>
            </a:r>
            <a:r>
              <a:rPr lang="en-US" altLang="zh-TW" sz="2800" dirty="0" smtClean="0"/>
              <a:t>                </a:t>
            </a:r>
            <a:r>
              <a:rPr lang="en-US" altLang="zh-TW" sz="2800" dirty="0"/>
              <a:t>div {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   </a:t>
            </a:r>
            <a:r>
              <a:rPr lang="en-US" altLang="zh-TW" sz="2800" dirty="0" smtClean="0"/>
              <a:t>                       </a:t>
            </a:r>
            <a:r>
              <a:rPr lang="en-US" altLang="zh-TW" sz="2800" dirty="0"/>
              <a:t>  background-color:#FF0000;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</a:t>
            </a:r>
            <a:r>
              <a:rPr lang="en-US" altLang="zh-TW" sz="2800" dirty="0" smtClean="0"/>
              <a:t>                       </a:t>
            </a:r>
            <a:r>
              <a:rPr lang="en-US" altLang="zh-TW" sz="2800" dirty="0"/>
              <a:t>  }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</a:t>
            </a:r>
            <a:r>
              <a:rPr lang="en-US" altLang="zh-TW" sz="2800" dirty="0" smtClean="0"/>
              <a:t>           </a:t>
            </a:r>
            <a:r>
              <a:rPr lang="en-US" altLang="zh-TW" sz="2800" dirty="0"/>
              <a:t>&lt;/style&gt;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 smtClean="0"/>
              <a:t>          &lt;/</a:t>
            </a:r>
            <a:r>
              <a:rPr lang="en-US" altLang="zh-TW" sz="2800" dirty="0"/>
              <a:t>head&gt;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364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616624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>
                <a:solidFill>
                  <a:srgbClr val="3333FF"/>
                </a:solidFill>
              </a:rPr>
              <a:t>外部連接</a:t>
            </a:r>
            <a:r>
              <a:rPr lang="zh-TW" altLang="en-US" sz="2800" dirty="0" smtClean="0">
                <a:solidFill>
                  <a:srgbClr val="3333FF"/>
                </a:solidFill>
              </a:rPr>
              <a:t>套用</a:t>
            </a:r>
            <a:r>
              <a:rPr lang="en-US" altLang="zh-TW" sz="2800" dirty="0" smtClean="0">
                <a:solidFill>
                  <a:srgbClr val="3333FF"/>
                </a:solidFill>
              </a:rPr>
              <a:t>:</a:t>
            </a:r>
            <a:r>
              <a:rPr lang="zh-TW" altLang="en-US" sz="2800" dirty="0"/>
              <a:t> 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400" dirty="0" smtClean="0"/>
              <a:t>CSS </a:t>
            </a:r>
            <a:r>
              <a:rPr lang="zh-TW" altLang="en-US" sz="2400" dirty="0"/>
              <a:t>樣式宣告都是存在另外一個檔案</a:t>
            </a:r>
            <a:r>
              <a:rPr lang="zh-TW" altLang="en-US" sz="2400" dirty="0" smtClean="0"/>
              <a:t>中，</a:t>
            </a:r>
            <a:r>
              <a:rPr lang="zh-TW" altLang="en-US" sz="2400" dirty="0"/>
              <a:t>用以下的程式碼將這個 </a:t>
            </a:r>
            <a:r>
              <a:rPr lang="en-US" altLang="zh-TW" sz="2400" dirty="0"/>
              <a:t>.</a:t>
            </a:r>
            <a:r>
              <a:rPr lang="en-US" altLang="zh-TW" sz="2400" dirty="0" err="1"/>
              <a:t>css</a:t>
            </a:r>
            <a:r>
              <a:rPr lang="en-US" altLang="zh-TW" sz="2400" dirty="0"/>
              <a:t> </a:t>
            </a:r>
            <a:r>
              <a:rPr lang="zh-TW" altLang="en-US" sz="2400" dirty="0"/>
              <a:t>檔案連接</a:t>
            </a:r>
            <a:r>
              <a:rPr lang="zh-TW" altLang="en-US" sz="2400" dirty="0" smtClean="0"/>
              <a:t>進入網頁</a:t>
            </a:r>
            <a:r>
              <a:rPr lang="en-US" altLang="zh-TW" sz="2800" dirty="0" smtClean="0">
                <a:solidFill>
                  <a:srgbClr val="3333FF"/>
                </a:solidFill>
              </a:rPr>
              <a:t/>
            </a:r>
            <a:br>
              <a:rPr lang="en-US" altLang="zh-TW" sz="2800" dirty="0" smtClean="0">
                <a:solidFill>
                  <a:srgbClr val="3333FF"/>
                </a:solidFill>
              </a:rPr>
            </a:br>
            <a:r>
              <a:rPr lang="en-US" altLang="zh-TW" sz="2800" dirty="0" smtClean="0"/>
              <a:t>&lt;</a:t>
            </a:r>
            <a:r>
              <a:rPr lang="en-US" altLang="zh-TW" sz="2800" dirty="0"/>
              <a:t>head&gt; </a:t>
            </a:r>
            <a:endParaRPr lang="en-US" altLang="zh-TW" sz="2800" dirty="0" smtClean="0"/>
          </a:p>
          <a:p>
            <a:pPr marL="0" indent="0" latinLnBrk="1">
              <a:buNone/>
            </a:pPr>
            <a:r>
              <a:rPr lang="en-US" altLang="zh-TW" sz="2800" dirty="0" smtClean="0"/>
              <a:t>       &lt;</a:t>
            </a:r>
            <a:r>
              <a:rPr lang="en-US" altLang="zh-TW" sz="2800" dirty="0">
                <a:solidFill>
                  <a:srgbClr val="3333FF"/>
                </a:solidFill>
              </a:rPr>
              <a:t>link </a:t>
            </a:r>
            <a:r>
              <a:rPr lang="en-US" altLang="zh-TW" sz="2800" dirty="0" err="1">
                <a:solidFill>
                  <a:srgbClr val="3333FF"/>
                </a:solidFill>
              </a:rPr>
              <a:t>rel</a:t>
            </a:r>
            <a:r>
              <a:rPr lang="en-US" altLang="zh-TW" sz="2800" dirty="0">
                <a:solidFill>
                  <a:srgbClr val="3333FF"/>
                </a:solidFill>
              </a:rPr>
              <a:t>=</a:t>
            </a:r>
            <a:r>
              <a:rPr lang="en-US" altLang="zh-TW" sz="2800" dirty="0"/>
              <a:t>stylesheet </a:t>
            </a:r>
            <a:r>
              <a:rPr lang="en-US" altLang="zh-TW" sz="2800" dirty="0">
                <a:solidFill>
                  <a:srgbClr val="3333FF"/>
                </a:solidFill>
              </a:rPr>
              <a:t>type=</a:t>
            </a:r>
            <a:r>
              <a:rPr lang="en-US" altLang="zh-TW" sz="2800" dirty="0"/>
              <a:t>"text/</a:t>
            </a:r>
            <a:r>
              <a:rPr lang="en-US" altLang="zh-TW" sz="2800" dirty="0" err="1"/>
              <a:t>css</a:t>
            </a:r>
            <a:r>
              <a:rPr lang="en-US" altLang="zh-TW" sz="2800" dirty="0">
                <a:solidFill>
                  <a:srgbClr val="3333FF"/>
                </a:solidFill>
              </a:rPr>
              <a:t>" </a:t>
            </a:r>
            <a:r>
              <a:rPr lang="en-US" altLang="zh-TW" sz="2800" dirty="0" err="1" smtClean="0">
                <a:solidFill>
                  <a:srgbClr val="3333FF"/>
                </a:solidFill>
              </a:rPr>
              <a:t>href</a:t>
            </a:r>
            <a:r>
              <a:rPr lang="en-US" altLang="zh-TW" sz="2800" dirty="0" smtClean="0">
                <a:solidFill>
                  <a:srgbClr val="3333FF"/>
                </a:solidFill>
              </a:rPr>
              <a:t>=“</a:t>
            </a:r>
            <a:r>
              <a:rPr lang="en-US" altLang="zh-TW" sz="2800" dirty="0" smtClean="0"/>
              <a:t>my.css</a:t>
            </a:r>
            <a:r>
              <a:rPr lang="en-US" altLang="zh-TW" sz="2800" dirty="0"/>
              <a:t>"&gt;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</a:t>
            </a:r>
            <a:r>
              <a:rPr lang="en-US" altLang="zh-TW" sz="2800" dirty="0" smtClean="0"/>
              <a:t>     &lt;/</a:t>
            </a:r>
            <a:r>
              <a:rPr lang="en-US" altLang="zh-TW" sz="2800" dirty="0"/>
              <a:t>head</a:t>
            </a:r>
            <a:r>
              <a:rPr lang="en-US" altLang="zh-TW" sz="2800" dirty="0" smtClean="0"/>
              <a:t>&gt;</a:t>
            </a:r>
          </a:p>
          <a:p>
            <a:pPr latinLnBrk="1"/>
            <a:r>
              <a:rPr lang="zh-TW" altLang="en-US" sz="2800" dirty="0">
                <a:solidFill>
                  <a:srgbClr val="3333FF"/>
                </a:solidFill>
              </a:rPr>
              <a:t>匯入</a:t>
            </a:r>
            <a:r>
              <a:rPr lang="zh-TW" altLang="en-US" sz="2800" dirty="0" smtClean="0">
                <a:solidFill>
                  <a:srgbClr val="3333FF"/>
                </a:solidFill>
              </a:rPr>
              <a:t>套用</a:t>
            </a:r>
            <a:r>
              <a:rPr lang="en-US" altLang="zh-TW" sz="2800" dirty="0" smtClean="0">
                <a:solidFill>
                  <a:srgbClr val="3333FF"/>
                </a:solidFill>
              </a:rPr>
              <a:t>:</a:t>
            </a:r>
            <a:br>
              <a:rPr lang="en-US" altLang="zh-TW" sz="2800" dirty="0" smtClean="0">
                <a:solidFill>
                  <a:srgbClr val="3333FF"/>
                </a:solidFill>
              </a:rPr>
            </a:br>
            <a:r>
              <a:rPr lang="zh-TW" altLang="en-US" sz="2400" dirty="0" smtClean="0"/>
              <a:t>外部</a:t>
            </a:r>
            <a:r>
              <a:rPr lang="en-US" altLang="zh-TW" sz="2400" dirty="0" smtClean="0"/>
              <a:t>CSS</a:t>
            </a:r>
            <a:r>
              <a:rPr lang="zh-TW" altLang="en-US" sz="2400" dirty="0" smtClean="0"/>
              <a:t>檔案匯入</a:t>
            </a:r>
            <a:r>
              <a:rPr lang="zh-TW" altLang="en-US" sz="2400" dirty="0"/>
              <a:t>進 </a:t>
            </a:r>
            <a:r>
              <a:rPr lang="en-US" altLang="zh-TW" sz="2400" dirty="0"/>
              <a:t>HTML </a:t>
            </a:r>
            <a:r>
              <a:rPr lang="zh-TW" altLang="en-US" sz="2400" dirty="0"/>
              <a:t>文件。匯入的做法為利用 </a:t>
            </a:r>
            <a:r>
              <a:rPr lang="en-US" altLang="zh-TW" sz="2400" dirty="0"/>
              <a:t>@import </a:t>
            </a:r>
            <a:r>
              <a:rPr lang="zh-TW" altLang="en-US" sz="2400" dirty="0"/>
              <a:t>這個</a:t>
            </a:r>
            <a:r>
              <a:rPr lang="zh-TW" altLang="en-US" sz="2400" dirty="0" smtClean="0"/>
              <a:t>指令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800" dirty="0"/>
              <a:t>&lt;STYLE TYPE="text/</a:t>
            </a:r>
            <a:r>
              <a:rPr lang="en-US" altLang="zh-TW" sz="2800" dirty="0" err="1"/>
              <a:t>css</a:t>
            </a:r>
            <a:r>
              <a:rPr lang="en-US" altLang="zh-TW" sz="2800" dirty="0"/>
              <a:t>"&gt;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&lt;!--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  @import </a:t>
            </a:r>
            <a:r>
              <a:rPr lang="en-US" altLang="zh-TW" sz="2800" dirty="0" err="1"/>
              <a:t>url</a:t>
            </a:r>
            <a:r>
              <a:rPr lang="en-US" altLang="zh-TW" sz="2800" dirty="0"/>
              <a:t>(http://www.mysite.com/style.css);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--&gt; 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&lt;/STYLE&gt;</a:t>
            </a:r>
            <a:endParaRPr lang="zh-TW" altLang="en-US" sz="2800" dirty="0">
              <a:solidFill>
                <a:srgbClr val="3333FF"/>
              </a:solidFill>
            </a:endParaRPr>
          </a:p>
          <a:p>
            <a:pPr marL="0" indent="0" latinLnBrk="1">
              <a:buNone/>
            </a:pPr>
            <a:endParaRPr lang="zh-TW" altLang="en-US" sz="2800" dirty="0"/>
          </a:p>
          <a:p>
            <a:endParaRPr lang="zh-TW" altLang="en-US" sz="2800" dirty="0">
              <a:solidFill>
                <a:srgbClr val="3333FF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554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altLang="zh-TW" sz="4000" b="1" dirty="0" smtClean="0"/>
              <a:t>ID  </a:t>
            </a:r>
            <a:r>
              <a:rPr lang="zh-TW" altLang="en-US" sz="4000" b="1" dirty="0" smtClean="0"/>
              <a:t>及</a:t>
            </a:r>
            <a:r>
              <a:rPr lang="en-US" altLang="zh-TW" sz="4000" b="1" dirty="0" smtClean="0"/>
              <a:t>Class </a:t>
            </a:r>
            <a:r>
              <a:rPr lang="zh-TW" altLang="en-US" sz="4000" b="1" dirty="0" smtClean="0"/>
              <a:t> 設定</a:t>
            </a:r>
            <a:r>
              <a:rPr lang="zh-TW" altLang="en-US" sz="4000" b="1" dirty="0"/>
              <a:t>的選擇器 </a:t>
            </a:r>
            <a:r>
              <a:rPr lang="en-US" altLang="zh-TW" sz="4000" b="1" dirty="0"/>
              <a:t>(selector)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altLang="zh-TW" sz="3600" b="1" dirty="0" smtClean="0"/>
              <a:t>ID</a:t>
            </a:r>
            <a:r>
              <a:rPr lang="en-US" altLang="zh-TW" sz="2800" b="1" dirty="0" smtClean="0"/>
              <a:t/>
            </a:r>
            <a:br>
              <a:rPr lang="en-US" altLang="zh-TW" sz="2800" b="1" dirty="0" smtClean="0"/>
            </a:br>
            <a:r>
              <a:rPr lang="zh-TW" altLang="en-US" sz="2400" dirty="0"/>
              <a:t>宣告法，是先放一個井字號 </a:t>
            </a:r>
            <a:r>
              <a:rPr lang="en-US" altLang="zh-TW" sz="2400" dirty="0"/>
              <a:t>(#)</a:t>
            </a:r>
            <a:r>
              <a:rPr lang="zh-TW" altLang="en-US" sz="2400" dirty="0"/>
              <a:t>，之後再列出選擇器</a:t>
            </a:r>
            <a:r>
              <a:rPr lang="zh-TW" altLang="en-US" sz="2400" dirty="0" smtClean="0"/>
              <a:t>名稱。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sz="2400" dirty="0" smtClean="0"/>
              <a:t>	#【</a:t>
            </a:r>
            <a:r>
              <a:rPr lang="en-US" altLang="zh-TW" sz="2400" dirty="0"/>
              <a:t>ID </a:t>
            </a:r>
            <a:r>
              <a:rPr lang="zh-TW" altLang="en-US" sz="2400" dirty="0"/>
              <a:t>名稱</a:t>
            </a:r>
            <a:r>
              <a:rPr lang="en-US" altLang="zh-TW" sz="2400" dirty="0"/>
              <a:t>】{ </a:t>
            </a:r>
            <a:r>
              <a:rPr lang="zh-TW" altLang="en-US" sz="2400" dirty="0"/>
              <a:t>  屬性：設定值； 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...}</a:t>
            </a:r>
            <a:br>
              <a:rPr lang="en-US" altLang="zh-TW" sz="2400" dirty="0" smtClean="0"/>
            </a:br>
            <a:r>
              <a:rPr lang="en-US" altLang="zh-TW" sz="2400" dirty="0" smtClean="0"/>
              <a:t>	</a:t>
            </a:r>
            <a:r>
              <a:rPr lang="en-US" altLang="zh-TW" sz="2400" dirty="0" smtClean="0">
                <a:solidFill>
                  <a:srgbClr val="3333FF"/>
                </a:solidFill>
              </a:rPr>
              <a:t>#</a:t>
            </a:r>
            <a:r>
              <a:rPr lang="en-US" altLang="zh-TW" sz="2400" dirty="0">
                <a:solidFill>
                  <a:srgbClr val="3333FF"/>
                </a:solidFill>
              </a:rPr>
              <a:t>footer </a:t>
            </a:r>
            <a:r>
              <a:rPr lang="en-US" altLang="zh-TW" sz="2400" dirty="0"/>
              <a:t>{ </a:t>
            </a:r>
            <a:r>
              <a:rPr lang="en-US" altLang="zh-TW" sz="2400" dirty="0" smtClean="0"/>
              <a:t> color</a:t>
            </a:r>
            <a:r>
              <a:rPr lang="en-US" altLang="zh-TW" sz="2400" dirty="0"/>
              <a:t>:#FF00FF; </a:t>
            </a:r>
            <a:r>
              <a:rPr lang="en-US" altLang="zh-TW" sz="2400" dirty="0" smtClean="0"/>
              <a:t>}</a:t>
            </a:r>
          </a:p>
          <a:p>
            <a:r>
              <a:rPr lang="en-US" altLang="zh-TW" sz="3600" b="1" dirty="0" smtClean="0"/>
              <a:t>Class</a:t>
            </a:r>
          </a:p>
          <a:p>
            <a:pPr marL="0" indent="0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</a:t>
            </a:r>
            <a:r>
              <a:rPr lang="zh-TW" altLang="en-US" sz="2400" dirty="0" smtClean="0"/>
              <a:t>宣告</a:t>
            </a:r>
            <a:r>
              <a:rPr lang="zh-TW" altLang="en-US" sz="2400" dirty="0"/>
              <a:t>法，是先放一個句點 </a:t>
            </a:r>
            <a:r>
              <a:rPr lang="en-US" altLang="zh-TW" sz="2400" dirty="0"/>
              <a:t>(.)</a:t>
            </a:r>
            <a:r>
              <a:rPr lang="zh-TW" altLang="en-US" sz="2400" dirty="0"/>
              <a:t>，之後再列出選擇器</a:t>
            </a:r>
            <a:r>
              <a:rPr lang="zh-TW" altLang="en-US" sz="2400" dirty="0" smtClean="0"/>
              <a:t>名稱。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/>
              <a:t>	</a:t>
            </a:r>
            <a:r>
              <a:rPr lang="en-US" altLang="zh-TW" sz="2400" dirty="0"/>
              <a:t>.【Class </a:t>
            </a:r>
            <a:r>
              <a:rPr lang="zh-TW" altLang="en-US" sz="2400" dirty="0"/>
              <a:t>名稱</a:t>
            </a:r>
            <a:r>
              <a:rPr lang="en-US" altLang="zh-TW" sz="2400" dirty="0"/>
              <a:t>】{ </a:t>
            </a:r>
            <a:r>
              <a:rPr lang="zh-TW" altLang="en-US" sz="2400" dirty="0"/>
              <a:t>  屬性：設定值</a:t>
            </a:r>
            <a:r>
              <a:rPr lang="zh-TW" altLang="en-US" sz="2400" dirty="0" smtClean="0"/>
              <a:t>；</a:t>
            </a:r>
            <a:r>
              <a:rPr lang="zh-TW" altLang="en-US" sz="2400" dirty="0"/>
              <a:t>  </a:t>
            </a:r>
            <a:r>
              <a:rPr lang="en-US" altLang="zh-TW" sz="2400" dirty="0"/>
              <a:t>... </a:t>
            </a:r>
            <a:r>
              <a:rPr lang="en-US" altLang="zh-TW" sz="2400" dirty="0" smtClean="0"/>
              <a:t>}</a:t>
            </a:r>
          </a:p>
          <a:p>
            <a:pPr marL="0" indent="0">
              <a:buNone/>
            </a:pPr>
            <a:r>
              <a:rPr lang="en-US" altLang="zh-TW" sz="2400" b="1" dirty="0" smtClean="0"/>
              <a:t>    </a:t>
            </a:r>
            <a:r>
              <a:rPr lang="en-US" altLang="zh-TW" sz="2400" dirty="0"/>
              <a:t>.</a:t>
            </a:r>
            <a:r>
              <a:rPr lang="en-US" altLang="zh-TW" sz="2400" dirty="0" err="1"/>
              <a:t>navbar</a:t>
            </a:r>
            <a:r>
              <a:rPr lang="en-US" altLang="zh-TW" sz="2400" dirty="0"/>
              <a:t> { </a:t>
            </a:r>
            <a:r>
              <a:rPr lang="en-US" altLang="zh-TW" sz="2400" dirty="0" smtClean="0"/>
              <a:t>color</a:t>
            </a:r>
            <a:r>
              <a:rPr lang="en-US" altLang="zh-TW" sz="2400" dirty="0"/>
              <a:t>:#0000FF; </a:t>
            </a:r>
            <a:r>
              <a:rPr lang="en-US" altLang="zh-TW" sz="2400" dirty="0" smtClean="0"/>
              <a:t>}</a:t>
            </a:r>
            <a:endParaRPr lang="en-US" altLang="zh-TW" sz="2400" b="1" dirty="0"/>
          </a:p>
          <a:p>
            <a:pPr marL="0" indent="0">
              <a:buNone/>
            </a:pPr>
            <a:endParaRPr lang="en-US" altLang="zh-TW" sz="2400" b="1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2514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9776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首頁 </a:t>
            </a:r>
            <a:r>
              <a:rPr lang="en-US" altLang="zh-TW" dirty="0" smtClean="0"/>
              <a:t>index.html </a:t>
            </a:r>
            <a:r>
              <a:rPr lang="en-US" altLang="zh-TW" dirty="0" smtClean="0"/>
              <a:t>&lt;</a:t>
            </a:r>
            <a:r>
              <a:rPr lang="en-US" altLang="zh-TW" dirty="0" err="1" smtClean="0"/>
              <a:t>Div</a:t>
            </a:r>
            <a:r>
              <a:rPr lang="en-US" altLang="zh-TW" dirty="0" smtClean="0"/>
              <a:t>&gt;+CSS</a:t>
            </a:r>
            <a:r>
              <a:rPr lang="zh-TW" altLang="en-US" dirty="0" smtClean="0"/>
              <a:t>應用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67544" y="1412776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=“top”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</a:t>
            </a:r>
          </a:p>
          <a:p>
            <a:r>
              <a:rPr lang="zh-TW" altLang="en-US" sz="3200" dirty="0" smtClean="0"/>
              <a:t>內容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頁首圖</a:t>
            </a:r>
            <a:endParaRPr lang="zh-TW" altLang="en-US" sz="32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467544" y="2708920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=“menu”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</a:t>
            </a:r>
          </a:p>
          <a:p>
            <a:r>
              <a:rPr lang="zh-TW" altLang="en-US" sz="3200" dirty="0" smtClean="0"/>
              <a:t>內容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選項按鈕 ，背景圖、置中處理</a:t>
            </a:r>
            <a:endParaRPr lang="zh-TW" alt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464933" y="4005064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=“bottom”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</a:t>
            </a:r>
          </a:p>
          <a:p>
            <a:r>
              <a:rPr lang="zh-TW" altLang="en-US" sz="3200" dirty="0" smtClean="0"/>
              <a:t>內容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次項說明，背景圖、插入表格處理</a:t>
            </a:r>
            <a:endParaRPr lang="zh-TW" altLang="en-US" sz="32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464933" y="5373216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=“footer”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</a:t>
            </a:r>
          </a:p>
          <a:p>
            <a:r>
              <a:rPr lang="zh-TW" altLang="en-US" sz="3200" dirty="0" smtClean="0"/>
              <a:t>內容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頁尾處理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6492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9776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內頁 </a:t>
            </a:r>
            <a:r>
              <a:rPr lang="en-US" altLang="zh-TW" dirty="0" smtClean="0"/>
              <a:t>page01.html</a:t>
            </a:r>
            <a:r>
              <a:rPr lang="en-US" altLang="zh-TW" dirty="0" smtClean="0"/>
              <a:t>&lt;</a:t>
            </a:r>
            <a:r>
              <a:rPr lang="en-US" altLang="zh-TW" dirty="0" err="1" smtClean="0"/>
              <a:t>Div</a:t>
            </a:r>
            <a:r>
              <a:rPr lang="en-US" altLang="zh-TW" dirty="0" smtClean="0"/>
              <a:t>&gt;+CSS</a:t>
            </a:r>
            <a:r>
              <a:rPr lang="zh-TW" altLang="en-US" dirty="0" smtClean="0"/>
              <a:t>應用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67544" y="1412776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</a:t>
            </a:r>
            <a:r>
              <a:rPr lang="en-US" altLang="zh-TW" sz="3200" dirty="0" smtClean="0">
                <a:solidFill>
                  <a:srgbClr val="FF0000"/>
                </a:solidFill>
              </a:rPr>
              <a:t>top01”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</a:t>
            </a:r>
          </a:p>
          <a:p>
            <a:r>
              <a:rPr lang="zh-TW" altLang="en-US" sz="3200" dirty="0" smtClean="0">
                <a:solidFill>
                  <a:srgbClr val="3333FF"/>
                </a:solidFill>
              </a:rPr>
              <a:t>採插入圖片模式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繪製影像地圖</a:t>
            </a:r>
            <a:endParaRPr lang="zh-TW" altLang="en-US" sz="32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467544" y="2708920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</a:t>
            </a:r>
            <a:r>
              <a:rPr lang="en-US" altLang="zh-TW" sz="3200" dirty="0" smtClean="0">
                <a:solidFill>
                  <a:srgbClr val="FF0000"/>
                </a:solidFill>
              </a:rPr>
              <a:t>menu01”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 </a:t>
            </a:r>
            <a:r>
              <a:rPr lang="zh-TW" altLang="en-US" sz="3200" dirty="0" smtClean="0"/>
              <a:t>內容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選項按鈕 ，背景圖、置中處理</a:t>
            </a:r>
            <a:endParaRPr lang="zh-TW" alt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464933" y="4005064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=“content” </a:t>
            </a:r>
            <a:r>
              <a:rPr lang="en-US" altLang="zh-TW" sz="3200" dirty="0" smtClean="0"/>
              <a:t>width=1000px; height</a:t>
            </a:r>
            <a:r>
              <a:rPr lang="en-US" altLang="zh-TW" sz="3200" dirty="0" smtClean="0"/>
              <a:t>=“auto”</a:t>
            </a:r>
            <a:endParaRPr lang="en-US" altLang="zh-TW" sz="3200" dirty="0" smtClean="0"/>
          </a:p>
          <a:p>
            <a:r>
              <a:rPr lang="zh-TW" altLang="en-US" sz="3200" dirty="0" smtClean="0"/>
              <a:t>內容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置入表格 </a:t>
            </a:r>
            <a:r>
              <a:rPr lang="en-US" altLang="zh-TW" sz="3200" dirty="0" smtClean="0"/>
              <a:t>3 </a:t>
            </a:r>
            <a:r>
              <a:rPr lang="zh-TW" altLang="en-US" sz="3200" dirty="0" smtClean="0"/>
              <a:t>列</a:t>
            </a:r>
            <a:r>
              <a:rPr lang="en-US" altLang="zh-TW" sz="3200" dirty="0" smtClean="0"/>
              <a:t>*1</a:t>
            </a:r>
            <a:r>
              <a:rPr lang="zh-TW" altLang="en-US" sz="3200" dirty="0" smtClean="0"/>
              <a:t>欄，</a:t>
            </a:r>
            <a:r>
              <a:rPr lang="zh-TW" altLang="en-US" sz="3200" dirty="0" smtClean="0">
                <a:solidFill>
                  <a:srgbClr val="3333FF"/>
                </a:solidFill>
              </a:rPr>
              <a:t>採背景圖設計</a:t>
            </a:r>
            <a:endParaRPr lang="zh-TW" altLang="en-US" sz="3200" dirty="0">
              <a:solidFill>
                <a:srgbClr val="3333FF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64933" y="5373216"/>
            <a:ext cx="8280920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3200" dirty="0" err="1" smtClean="0">
                <a:solidFill>
                  <a:srgbClr val="FF0000"/>
                </a:solidFill>
              </a:rPr>
              <a:t>Div</a:t>
            </a:r>
            <a:r>
              <a:rPr lang="en-US" altLang="zh-TW" sz="3200" dirty="0" smtClean="0">
                <a:solidFill>
                  <a:srgbClr val="FF0000"/>
                </a:solidFill>
              </a:rPr>
              <a:t>=“footer” </a:t>
            </a:r>
            <a:r>
              <a:rPr lang="en-US" altLang="zh-TW" sz="3200" dirty="0" smtClean="0"/>
              <a:t>width=1000px; height=“</a:t>
            </a:r>
            <a:r>
              <a:rPr lang="zh-TW" altLang="en-US" sz="3200" dirty="0" smtClean="0"/>
              <a:t>切圖高度</a:t>
            </a:r>
            <a:r>
              <a:rPr lang="en-US" altLang="zh-TW" sz="3200" dirty="0" smtClean="0"/>
              <a:t>”</a:t>
            </a:r>
          </a:p>
          <a:p>
            <a:r>
              <a:rPr lang="zh-TW" altLang="en-US" sz="3200" dirty="0" smtClean="0"/>
              <a:t>內容</a:t>
            </a:r>
            <a:r>
              <a:rPr lang="en-US" altLang="zh-TW" sz="3200" dirty="0" smtClean="0"/>
              <a:t>:</a:t>
            </a:r>
            <a:r>
              <a:rPr lang="zh-TW" altLang="en-US" sz="3200" dirty="0">
                <a:solidFill>
                  <a:srgbClr val="3333FF"/>
                </a:solidFill>
              </a:rPr>
              <a:t>採背景圖設計</a:t>
            </a:r>
            <a:endParaRPr lang="zh-TW" altLang="en-US" sz="32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1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行為設定與標籤設定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視窗</a:t>
            </a:r>
            <a:r>
              <a:rPr lang="en-US" altLang="zh-TW" dirty="0" smtClean="0"/>
              <a:t>/ </a:t>
            </a:r>
            <a:r>
              <a:rPr lang="zh-TW" altLang="en-US" dirty="0" smtClean="0"/>
              <a:t>行為</a:t>
            </a:r>
            <a:endParaRPr lang="en-US" altLang="zh-TW" dirty="0" smtClean="0"/>
          </a:p>
          <a:p>
            <a:r>
              <a:rPr lang="zh-TW" altLang="en-US" dirty="0" smtClean="0"/>
              <a:t>點選修改標籤</a:t>
            </a:r>
            <a:r>
              <a:rPr lang="en-US" altLang="zh-TW" dirty="0" smtClean="0"/>
              <a:t>/</a:t>
            </a:r>
            <a:r>
              <a:rPr lang="zh-TW" altLang="en-US" dirty="0" smtClean="0"/>
              <a:t>增加行為設定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標籤設定</a:t>
            </a:r>
            <a:r>
              <a:rPr lang="en-US" altLang="zh-TW" dirty="0" smtClean="0"/>
              <a:t>:</a:t>
            </a:r>
            <a:r>
              <a:rPr lang="zh-TW" altLang="en-US" dirty="0" smtClean="0"/>
              <a:t>網頁頁面置中 </a:t>
            </a:r>
            <a:r>
              <a:rPr lang="en-US" altLang="zh-TW" dirty="0" smtClean="0"/>
              <a:t>&lt;center&gt;&lt;/center&gt;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538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相鄰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相鄰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220</TotalTime>
  <Words>235</Words>
  <Application>Microsoft Office PowerPoint</Application>
  <PresentationFormat>如螢幕大小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相鄰</vt:lpstr>
      <vt:lpstr>網頁排版</vt:lpstr>
      <vt:lpstr>CSS編寫模式</vt:lpstr>
      <vt:lpstr>PowerPoint 簡報</vt:lpstr>
      <vt:lpstr>ID  及Class  設定的選擇器 (selector)</vt:lpstr>
      <vt:lpstr>首頁 index.html &lt;Div&gt;+CSS應用</vt:lpstr>
      <vt:lpstr>內頁 page01.html&lt;Div&gt;+CSS應用</vt:lpstr>
      <vt:lpstr>行為設定與標籤設定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5750</dc:creator>
  <cp:lastModifiedBy>5750</cp:lastModifiedBy>
  <cp:revision>20</cp:revision>
  <dcterms:created xsi:type="dcterms:W3CDTF">2016-10-04T22:21:07Z</dcterms:created>
  <dcterms:modified xsi:type="dcterms:W3CDTF">2016-10-06T02:33:02Z</dcterms:modified>
</cp:coreProperties>
</file>