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74C3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73152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2860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機車安全駕駛</a:t>
            </a:r>
            <a:endParaRPr lang="en-US" sz="40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與事故處理指南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AB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安全上路，平安回家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74C3C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BC9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4864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031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安全駕駛，從你我做起</a:t>
            </a:r>
            <a:endParaRPr lang="en-US" sz="360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0" y="3063240"/>
            <a:ext cx="274320" cy="2743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103120" y="3017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出門前做好車輛檢查</a:t>
            </a:r>
            <a:endParaRPr lang="en-US" sz="160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3520440"/>
            <a:ext cx="274320" cy="27432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2103120" y="34747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遵守防禦駕駛觀念，保護自己與他人</a:t>
            </a:r>
            <a:endParaRPr lang="en-US" sz="1600" dirty="0"/>
          </a:p>
        </p:txBody>
      </p:sp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920" y="3977640"/>
            <a:ext cx="274320" cy="27432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103120" y="3931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發生事故牢記「放、撥、劃、移、等」五字訣</a:t>
            </a:r>
            <a:endParaRPr lang="en-US" sz="1600" dirty="0"/>
          </a:p>
        </p:txBody>
      </p:sp>
      <p:pic>
        <p:nvPicPr>
          <p:cNvPr id="1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5920" y="4434840"/>
            <a:ext cx="274320" cy="274320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210312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切勿無照駕駛，罰則嚴重、後果不堪設想</a:t>
            </a:r>
            <a:endParaRPr lang="en-US" sz="1600" dirty="0"/>
          </a:p>
        </p:txBody>
      </p:sp>
      <p:sp>
        <p:nvSpPr>
          <p:cNvPr id="13" name="Shape 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BC9C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車輛勤檢查，上路更安心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173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50876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儀錶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097280" y="17830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油量/電力充足、速率顯示正確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24612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83280" y="14173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0" y="150876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7764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照後鏡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977640" y="17830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鏡面乾淨、調整角度正確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12648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263640" y="14173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080" y="150876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5800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煞車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858000" y="17830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拉桿順暢回彈、油管無漏油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36576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02920" y="32461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337560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97280" y="3200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龍頭與把手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1097280" y="36118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操控靈活無異音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324612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383280" y="32461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3337560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77640" y="3200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燈光</a:t>
            </a:r>
            <a:endParaRPr lang="en-US" sz="1600" dirty="0"/>
          </a:p>
        </p:txBody>
      </p:sp>
      <p:sp>
        <p:nvSpPr>
          <p:cNvPr id="28" name="Text 21"/>
          <p:cNvSpPr/>
          <p:nvPr/>
        </p:nvSpPr>
        <p:spPr>
          <a:xfrm>
            <a:off x="3977640" y="36118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頭燈、煞車燈、方向燈正常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612648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263640" y="3246120"/>
            <a:ext cx="502920" cy="50292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3337560"/>
            <a:ext cx="320040" cy="32004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58000" y="3200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輪胎</a:t>
            </a:r>
            <a:endParaRPr lang="en-US" sz="1600" dirty="0"/>
          </a:p>
        </p:txBody>
      </p:sp>
      <p:sp>
        <p:nvSpPr>
          <p:cNvPr id="33" name="Text 25"/>
          <p:cNvSpPr/>
          <p:nvPr/>
        </p:nvSpPr>
        <p:spPr>
          <a:xfrm>
            <a:off x="6858000" y="36118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胎紋深度足夠、胎壓正常、無傷口</a:t>
            </a:r>
            <a:endParaRPr lang="en-US" sz="1200" dirty="0"/>
          </a:p>
        </p:txBody>
      </p:sp>
      <p:sp>
        <p:nvSpPr>
          <p:cNvPr id="34" name="Text 2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小提醒：油車每 1,000 公里、電車每 3,000 公里，找專業技師做檢查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騎機車的防禦駕駛觀念（上）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37160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不要騎快車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4612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25196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0" name="Text 8"/>
          <p:cNvSpPr/>
          <p:nvPr/>
        </p:nvSpPr>
        <p:spPr>
          <a:xfrm>
            <a:off x="425196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42900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小巷放慢速度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13232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30936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別搶黃燈更不闖紅燈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37160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4864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與路邊車輛保持距離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4612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5196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22" name="Text 20"/>
          <p:cNvSpPr/>
          <p:nvPr/>
        </p:nvSpPr>
        <p:spPr>
          <a:xfrm>
            <a:off x="425196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342900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綠燈後，先確認左右再起步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12648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13232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30936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停紅燈時盡量停在汽車右前方，避免被追撞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騎機車的防禦駕駛觀念（下）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37160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絕對不從大車前方超車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4612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25196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0" name="Text 8"/>
          <p:cNvSpPr/>
          <p:nvPr/>
        </p:nvSpPr>
        <p:spPr>
          <a:xfrm>
            <a:off x="425196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42900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與大車保持安全距離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11887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132320" y="13258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309360" y="20574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不從計程車右方衝過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37160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4864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前方有異時，開大燈並按喇叭提醒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4612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5196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22" name="Text 20"/>
          <p:cNvSpPr/>
          <p:nvPr/>
        </p:nvSpPr>
        <p:spPr>
          <a:xfrm>
            <a:off x="425196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342900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變紅燈不急煞車，提早減速避免被追撞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126480" y="3017520"/>
            <a:ext cx="269748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132320" y="3154680"/>
            <a:ext cx="640080" cy="640080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0" y="3154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309360" y="38862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晴天時避開積水，可能是油漬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暖心提醒：騎機車時，請配戴全罩式安全帽，多一分小心，多一分安全！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交通事故處理五字訣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28600" y="1188720"/>
            <a:ext cx="16459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1188720"/>
            <a:ext cx="1645920" cy="73152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137160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E74C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放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228600" y="24688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77240" y="2834640"/>
            <a:ext cx="548640" cy="548640"/>
          </a:xfrm>
          <a:prstGeom prst="ellipse">
            <a:avLst/>
          </a:prstGeom>
          <a:solidFill>
            <a:srgbClr val="E74C3C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926080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20040" y="352044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放置車輛事故標誌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（依速限在車後 5-100 公尺）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011680" y="1188720"/>
            <a:ext cx="16459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011680" y="1188720"/>
            <a:ext cx="1645920" cy="73152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13" name="Text 10"/>
          <p:cNvSpPr/>
          <p:nvPr/>
        </p:nvSpPr>
        <p:spPr>
          <a:xfrm>
            <a:off x="2011680" y="137160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E67E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撥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2011680" y="24688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560320" y="2834640"/>
            <a:ext cx="548640" cy="548640"/>
          </a:xfrm>
          <a:prstGeom prst="ellipse">
            <a:avLst/>
          </a:prstGeom>
          <a:solidFill>
            <a:srgbClr val="E67E22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0" y="2926080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103120" y="352044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撥打 110（報警）、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119（救護）、112（緊急求救）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3794760" y="1188720"/>
            <a:ext cx="16459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94760" y="1188720"/>
            <a:ext cx="1645920" cy="73152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0" name="Text 16"/>
          <p:cNvSpPr/>
          <p:nvPr/>
        </p:nvSpPr>
        <p:spPr>
          <a:xfrm>
            <a:off x="3794760" y="137160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7AE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劃</a:t>
            </a:r>
            <a:endParaRPr lang="en-US" sz="5600" dirty="0"/>
          </a:p>
        </p:txBody>
      </p:sp>
      <p:sp>
        <p:nvSpPr>
          <p:cNvPr id="21" name="Text 17"/>
          <p:cNvSpPr/>
          <p:nvPr/>
        </p:nvSpPr>
        <p:spPr>
          <a:xfrm>
            <a:off x="3794760" y="24688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4343400" y="283464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2926080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3886200" y="352044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將事故雙方車輛位置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劃線標記定位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5577840" y="1188720"/>
            <a:ext cx="16459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5577840" y="1188720"/>
            <a:ext cx="1645920" cy="73152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27" name="Text 22"/>
          <p:cNvSpPr/>
          <p:nvPr/>
        </p:nvSpPr>
        <p:spPr>
          <a:xfrm>
            <a:off x="5577840" y="137160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980B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移</a:t>
            </a:r>
            <a:endParaRPr lang="en-US" sz="5600" dirty="0"/>
          </a:p>
        </p:txBody>
      </p:sp>
      <p:sp>
        <p:nvSpPr>
          <p:cNvPr id="28" name="Text 23"/>
          <p:cNvSpPr/>
          <p:nvPr/>
        </p:nvSpPr>
        <p:spPr>
          <a:xfrm>
            <a:off x="5577840" y="24688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6126480" y="2834640"/>
            <a:ext cx="548640" cy="54864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0" y="2926080"/>
            <a:ext cx="365760" cy="36576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669280" y="352044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移開車輛至不妨礙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交通之處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7360920" y="1188720"/>
            <a:ext cx="16459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7360920" y="1188720"/>
            <a:ext cx="1645920" cy="73152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4" name="Text 28"/>
          <p:cNvSpPr/>
          <p:nvPr/>
        </p:nvSpPr>
        <p:spPr>
          <a:xfrm>
            <a:off x="7360920" y="137160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1ABC9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等</a:t>
            </a:r>
            <a:endParaRPr lang="en-US" sz="5600" dirty="0"/>
          </a:p>
        </p:txBody>
      </p:sp>
      <p:sp>
        <p:nvSpPr>
          <p:cNvPr id="35" name="Text 29"/>
          <p:cNvSpPr/>
          <p:nvPr/>
        </p:nvSpPr>
        <p:spPr>
          <a:xfrm>
            <a:off x="7360920" y="24688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</a:t>
            </a:r>
            <a:endParaRPr lang="en-US" sz="1100" dirty="0"/>
          </a:p>
        </p:txBody>
      </p:sp>
      <p:sp>
        <p:nvSpPr>
          <p:cNvPr id="36" name="Shape 30"/>
          <p:cNvSpPr/>
          <p:nvPr/>
        </p:nvSpPr>
        <p:spPr>
          <a:xfrm>
            <a:off x="7909560" y="2834640"/>
            <a:ext cx="548640" cy="548640"/>
          </a:xfrm>
          <a:prstGeom prst="ellipse">
            <a:avLst/>
          </a:prstGeom>
          <a:solidFill>
            <a:srgbClr val="1ABC9C"/>
          </a:solidFill>
          <a:ln/>
        </p:spPr>
      </p:sp>
      <p:pic>
        <p:nvPicPr>
          <p:cNvPr id="3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0" y="2926080"/>
            <a:ext cx="365760" cy="365760"/>
          </a:xfrm>
          <a:prstGeom prst="rect">
            <a:avLst/>
          </a:prstGeom>
        </p:spPr>
      </p:pic>
      <p:sp>
        <p:nvSpPr>
          <p:cNvPr id="38" name="Text 31"/>
          <p:cNvSpPr/>
          <p:nvPr/>
        </p:nvSpPr>
        <p:spPr>
          <a:xfrm>
            <a:off x="7452360" y="352044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在安全處所，平心靜氣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等候警察到場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車禍事故處理完整流程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118872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1280160"/>
            <a:ext cx="548640" cy="548640"/>
          </a:xfrm>
          <a:prstGeom prst="ellipse">
            <a:avLst/>
          </a:prstGeom>
          <a:solidFill>
            <a:srgbClr val="E74C3C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137160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11480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事故發生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11480" y="219456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保持冷靜，確認安全</a:t>
            </a:r>
            <a:endParaRPr lang="en-US" sz="10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45920"/>
            <a:ext cx="228600" cy="2286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2560320" y="118872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3200400" y="1280160"/>
            <a:ext cx="548640" cy="548640"/>
          </a:xfrm>
          <a:prstGeom prst="ellipse">
            <a:avLst/>
          </a:prstGeom>
          <a:solidFill>
            <a:srgbClr val="E67E22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840" y="137160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651760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報案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2651760" y="219456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撥打 110 報警做筆錄</a:t>
            </a:r>
            <a:endParaRPr lang="en-US" sz="10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280" y="1645920"/>
            <a:ext cx="228600" cy="22860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4800600" y="118872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5440680" y="1280160"/>
            <a:ext cx="548640" cy="54864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2120" y="1371600"/>
            <a:ext cx="365760" cy="36576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4892040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就醫</a:t>
            </a:r>
            <a:endParaRPr lang="en-US" sz="1400" dirty="0"/>
          </a:p>
        </p:txBody>
      </p:sp>
      <p:sp>
        <p:nvSpPr>
          <p:cNvPr id="20" name="Text 13"/>
          <p:cNvSpPr/>
          <p:nvPr/>
        </p:nvSpPr>
        <p:spPr>
          <a:xfrm>
            <a:off x="4892040" y="219456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傷者就醫並保留收據</a:t>
            </a:r>
            <a:endParaRPr lang="en-US" sz="1000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560" y="1645920"/>
            <a:ext cx="228600" cy="228600"/>
          </a:xfrm>
          <a:prstGeom prst="rect">
            <a:avLst/>
          </a:prstGeom>
        </p:spPr>
      </p:pic>
      <p:sp>
        <p:nvSpPr>
          <p:cNvPr id="22" name="Shape 14"/>
          <p:cNvSpPr/>
          <p:nvPr/>
        </p:nvSpPr>
        <p:spPr>
          <a:xfrm>
            <a:off x="7040880" y="118872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15"/>
          <p:cNvSpPr/>
          <p:nvPr/>
        </p:nvSpPr>
        <p:spPr>
          <a:xfrm>
            <a:off x="7680960" y="1280160"/>
            <a:ext cx="548640" cy="548640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1371600"/>
            <a:ext cx="365760" cy="36576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7132320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通知保險公司</a:t>
            </a:r>
            <a:endParaRPr lang="en-US" sz="1400" dirty="0"/>
          </a:p>
        </p:txBody>
      </p:sp>
      <p:sp>
        <p:nvSpPr>
          <p:cNvPr id="26" name="Text 17"/>
          <p:cNvSpPr/>
          <p:nvPr/>
        </p:nvSpPr>
        <p:spPr>
          <a:xfrm>
            <a:off x="7132320" y="219456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五日內向保險公司報險</a:t>
            </a:r>
            <a:endParaRPr lang="en-US" sz="1000" dirty="0"/>
          </a:p>
        </p:txBody>
      </p:sp>
      <p:sp>
        <p:nvSpPr>
          <p:cNvPr id="27" name="Shape 18"/>
          <p:cNvSpPr/>
          <p:nvPr/>
        </p:nvSpPr>
        <p:spPr>
          <a:xfrm>
            <a:off x="320040" y="310896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19"/>
          <p:cNvSpPr/>
          <p:nvPr/>
        </p:nvSpPr>
        <p:spPr>
          <a:xfrm>
            <a:off x="960120" y="3200400"/>
            <a:ext cx="548640" cy="548640"/>
          </a:xfrm>
          <a:prstGeom prst="ellipse">
            <a:avLst/>
          </a:prstGeom>
          <a:solidFill>
            <a:srgbClr val="1ABC9C"/>
          </a:solidFill>
          <a:ln/>
        </p:spPr>
      </p:sp>
      <p:pic>
        <p:nvPicPr>
          <p:cNvPr id="2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1560" y="3291840"/>
            <a:ext cx="365760" cy="365760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411480" y="37947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調閱監視器</a:t>
            </a:r>
            <a:endParaRPr lang="en-US" sz="1400" dirty="0"/>
          </a:p>
        </p:txBody>
      </p:sp>
      <p:sp>
        <p:nvSpPr>
          <p:cNvPr id="31" name="Text 21"/>
          <p:cNvSpPr/>
          <p:nvPr/>
        </p:nvSpPr>
        <p:spPr>
          <a:xfrm>
            <a:off x="411480" y="41148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一周內申請調閱</a:t>
            </a:r>
            <a:endParaRPr lang="en-US" sz="1000" dirty="0"/>
          </a:p>
        </p:txBody>
      </p:sp>
      <p:pic>
        <p:nvPicPr>
          <p:cNvPr id="32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0" y="3566160"/>
            <a:ext cx="228600" cy="228600"/>
          </a:xfrm>
          <a:prstGeom prst="rect">
            <a:avLst/>
          </a:prstGeom>
        </p:spPr>
      </p:pic>
      <p:sp>
        <p:nvSpPr>
          <p:cNvPr id="33" name="Shape 22"/>
          <p:cNvSpPr/>
          <p:nvPr/>
        </p:nvSpPr>
        <p:spPr>
          <a:xfrm>
            <a:off x="2560320" y="310896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4" name="Shape 23"/>
          <p:cNvSpPr/>
          <p:nvPr/>
        </p:nvSpPr>
        <p:spPr>
          <a:xfrm>
            <a:off x="3200400" y="320040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</p:sp>
      <p:pic>
        <p:nvPicPr>
          <p:cNvPr id="3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91840" y="3291840"/>
            <a:ext cx="365760" cy="365760"/>
          </a:xfrm>
          <a:prstGeom prst="rect">
            <a:avLst/>
          </a:prstGeom>
        </p:spPr>
      </p:pic>
      <p:sp>
        <p:nvSpPr>
          <p:cNvPr id="36" name="Text 24"/>
          <p:cNvSpPr/>
          <p:nvPr/>
        </p:nvSpPr>
        <p:spPr>
          <a:xfrm>
            <a:off x="2651760" y="37947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財物損失估價</a:t>
            </a:r>
            <a:endParaRPr lang="en-US" sz="1400" dirty="0"/>
          </a:p>
        </p:txBody>
      </p:sp>
      <p:sp>
        <p:nvSpPr>
          <p:cNvPr id="37" name="Text 25"/>
          <p:cNvSpPr/>
          <p:nvPr/>
        </p:nvSpPr>
        <p:spPr>
          <a:xfrm>
            <a:off x="2651760" y="41148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拍照記錄損失</a:t>
            </a:r>
            <a:endParaRPr lang="en-US" sz="1000" dirty="0"/>
          </a:p>
        </p:txBody>
      </p:sp>
      <p:pic>
        <p:nvPicPr>
          <p:cNvPr id="3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26280" y="3566160"/>
            <a:ext cx="228600" cy="228600"/>
          </a:xfrm>
          <a:prstGeom prst="rect">
            <a:avLst/>
          </a:prstGeom>
        </p:spPr>
      </p:pic>
      <p:sp>
        <p:nvSpPr>
          <p:cNvPr id="39" name="Shape 26"/>
          <p:cNvSpPr/>
          <p:nvPr/>
        </p:nvSpPr>
        <p:spPr>
          <a:xfrm>
            <a:off x="4800600" y="310896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40" name="Shape 27"/>
          <p:cNvSpPr/>
          <p:nvPr/>
        </p:nvSpPr>
        <p:spPr>
          <a:xfrm>
            <a:off x="5440680" y="3200400"/>
            <a:ext cx="548640" cy="548640"/>
          </a:xfrm>
          <a:prstGeom prst="ellipse">
            <a:avLst/>
          </a:prstGeom>
          <a:solidFill>
            <a:srgbClr val="2C3E6B"/>
          </a:solidFill>
          <a:ln/>
        </p:spPr>
      </p:sp>
      <p:pic>
        <p:nvPicPr>
          <p:cNvPr id="41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32120" y="3291840"/>
            <a:ext cx="365760" cy="365760"/>
          </a:xfrm>
          <a:prstGeom prst="rect">
            <a:avLst/>
          </a:prstGeom>
        </p:spPr>
      </p:pic>
      <p:sp>
        <p:nvSpPr>
          <p:cNvPr id="42" name="Text 28"/>
          <p:cNvSpPr/>
          <p:nvPr/>
        </p:nvSpPr>
        <p:spPr>
          <a:xfrm>
            <a:off x="4892040" y="37947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初步判定表</a:t>
            </a:r>
            <a:endParaRPr lang="en-US" sz="1400" dirty="0"/>
          </a:p>
        </p:txBody>
      </p:sp>
      <p:sp>
        <p:nvSpPr>
          <p:cNvPr id="43" name="Text 29"/>
          <p:cNvSpPr/>
          <p:nvPr/>
        </p:nvSpPr>
        <p:spPr>
          <a:xfrm>
            <a:off x="4892040" y="41148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約一個月後取得</a:t>
            </a:r>
            <a:endParaRPr lang="en-US" sz="1000" dirty="0"/>
          </a:p>
        </p:txBody>
      </p:sp>
      <p:pic>
        <p:nvPicPr>
          <p:cNvPr id="4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66560" y="3566160"/>
            <a:ext cx="228600" cy="228600"/>
          </a:xfrm>
          <a:prstGeom prst="rect">
            <a:avLst/>
          </a:prstGeom>
        </p:spPr>
      </p:pic>
      <p:sp>
        <p:nvSpPr>
          <p:cNvPr id="45" name="Shape 30"/>
          <p:cNvSpPr/>
          <p:nvPr/>
        </p:nvSpPr>
        <p:spPr>
          <a:xfrm>
            <a:off x="7040880" y="310896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46" name="Shape 31"/>
          <p:cNvSpPr/>
          <p:nvPr/>
        </p:nvSpPr>
        <p:spPr>
          <a:xfrm>
            <a:off x="7680960" y="3200400"/>
            <a:ext cx="548640" cy="548640"/>
          </a:xfrm>
          <a:prstGeom prst="ellipse">
            <a:avLst/>
          </a:prstGeom>
          <a:solidFill>
            <a:srgbClr val="E67E22"/>
          </a:solidFill>
          <a:ln/>
        </p:spPr>
      </p:sp>
      <p:pic>
        <p:nvPicPr>
          <p:cNvPr id="47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72400" y="3291840"/>
            <a:ext cx="365760" cy="365760"/>
          </a:xfrm>
          <a:prstGeom prst="rect">
            <a:avLst/>
          </a:prstGeom>
        </p:spPr>
      </p:pic>
      <p:sp>
        <p:nvSpPr>
          <p:cNvPr id="48" name="Text 32"/>
          <p:cNvSpPr/>
          <p:nvPr/>
        </p:nvSpPr>
        <p:spPr>
          <a:xfrm>
            <a:off x="7132320" y="37947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和解 / 法院</a:t>
            </a:r>
            <a:endParaRPr lang="en-US" sz="1400" dirty="0"/>
          </a:p>
        </p:txBody>
      </p:sp>
      <p:sp>
        <p:nvSpPr>
          <p:cNvPr id="49" name="Text 33"/>
          <p:cNvSpPr/>
          <p:nvPr/>
        </p:nvSpPr>
        <p:spPr>
          <a:xfrm>
            <a:off x="7132320" y="41148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協調賠償或進入訴訟</a:t>
            </a:r>
            <a:endParaRPr lang="en-US" sz="1000" dirty="0"/>
          </a:p>
        </p:txBody>
      </p:sp>
      <p:sp>
        <p:nvSpPr>
          <p:cNvPr id="50" name="Shape 34"/>
          <p:cNvSpPr/>
          <p:nvPr/>
        </p:nvSpPr>
        <p:spPr>
          <a:xfrm>
            <a:off x="457200" y="4663440"/>
            <a:ext cx="8229600" cy="411480"/>
          </a:xfrm>
          <a:prstGeom prst="rect">
            <a:avLst/>
          </a:prstGeom>
          <a:solidFill>
            <a:srgbClr val="FFF3CD"/>
          </a:solidFill>
          <a:ln/>
        </p:spPr>
      </p:sp>
      <p:sp>
        <p:nvSpPr>
          <p:cNvPr id="51" name="Text 35"/>
          <p:cNvSpPr/>
          <p:nvPr/>
        </p:nvSpPr>
        <p:spPr>
          <a:xfrm>
            <a:off x="640080" y="466344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重要：一定要報警做筆錄，筆錄是影響初判的關鍵！如有受傷請就醫並保留收據。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事故處理注意事項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188720"/>
            <a:ext cx="475488" cy="475488"/>
          </a:xfrm>
          <a:prstGeom prst="ellipse">
            <a:avLst/>
          </a:prstGeom>
          <a:solidFill>
            <a:srgbClr val="2980B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261872"/>
            <a:ext cx="310896" cy="31089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097280"/>
            <a:ext cx="7223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確認現場蒐證、標示、拍照有無遺漏，測量繪製現場是否正確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87452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40080" y="1965960"/>
            <a:ext cx="475488" cy="475488"/>
          </a:xfrm>
          <a:prstGeom prst="ellipse">
            <a:avLst/>
          </a:prstGeom>
          <a:solidFill>
            <a:srgbClr val="1ABC9C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039112"/>
            <a:ext cx="310896" cy="31089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80160" y="1874520"/>
            <a:ext cx="7223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證件被扣留時務必索取保管單，簽名時要注意筆錄內容和正確性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457200" y="265176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640080" y="2743200"/>
            <a:ext cx="475488" cy="475488"/>
          </a:xfrm>
          <a:prstGeom prst="ellipse">
            <a:avLst/>
          </a:prstGeom>
          <a:solidFill>
            <a:srgbClr val="27AE60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816352"/>
            <a:ext cx="310896" cy="31089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280160" y="2651760"/>
            <a:ext cx="7223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切記不要和對方或警方爭吵，保持冷靜理性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57200" y="342900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40080" y="3520440"/>
            <a:ext cx="475488" cy="475488"/>
          </a:xfrm>
          <a:prstGeom prst="ellipse">
            <a:avLst/>
          </a:prstGeom>
          <a:solidFill>
            <a:srgbClr val="E67E22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593592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280160" y="3429000"/>
            <a:ext cx="7223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車禍處理完畢後，記下對方車號、姓名、電話及警方處理單位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457200" y="420624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640080" y="4297680"/>
            <a:ext cx="475488" cy="475488"/>
          </a:xfrm>
          <a:prstGeom prst="ellipse">
            <a:avLst/>
          </a:prstGeom>
          <a:solidFill>
            <a:srgbClr val="E74C3C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4370832"/>
            <a:ext cx="310896" cy="31089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280160" y="4206240"/>
            <a:ext cx="7223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如有保險，勿與對方私下和解，交由保險公司處理後續事宜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無照駕駛重罰！</a:t>
            </a:r>
            <a:endParaRPr lang="en-US" sz="3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539496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車種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罰鍰（車主與駕駛各罰）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機車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1萬8千元 ~ 3萬6千元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小型車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3萬6千元 ~ 6萬元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F1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大型車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4萬 ~ 8萬元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1371600" y="3108960"/>
            <a:ext cx="6400800" cy="411480"/>
          </a:xfrm>
          <a:prstGeom prst="rect">
            <a:avLst/>
          </a:prstGeom>
          <a:solidFill>
            <a:srgbClr val="FDE8E8"/>
          </a:solidFill>
          <a:ln/>
        </p:spPr>
      </p:sp>
      <p:sp>
        <p:nvSpPr>
          <p:cNvPr id="6" name="Text 3"/>
          <p:cNvSpPr/>
          <p:nvPr/>
        </p:nvSpPr>
        <p:spPr>
          <a:xfrm>
            <a:off x="1554480" y="3108960"/>
            <a:ext cx="6035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吊扣駕照 1 至 2 年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1371600" y="3566160"/>
            <a:ext cx="6400800" cy="411480"/>
          </a:xfrm>
          <a:prstGeom prst="rect">
            <a:avLst/>
          </a:prstGeom>
          <a:solidFill>
            <a:srgbClr val="FFF3CD"/>
          </a:solidFill>
          <a:ln/>
        </p:spPr>
      </p:sp>
      <p:sp>
        <p:nvSpPr>
          <p:cNvPr id="8" name="Text 5"/>
          <p:cNvSpPr/>
          <p:nvPr/>
        </p:nvSpPr>
        <p:spPr>
          <a:xfrm>
            <a:off x="1554480" y="3566160"/>
            <a:ext cx="6035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當場移置保管車輛及扣繳牌照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1371600" y="4023360"/>
            <a:ext cx="6400800" cy="411480"/>
          </a:xfrm>
          <a:prstGeom prst="rect">
            <a:avLst/>
          </a:prstGeom>
          <a:solidFill>
            <a:srgbClr val="FDE8E8"/>
          </a:solidFill>
          <a:ln/>
        </p:spPr>
      </p:sp>
      <p:sp>
        <p:nvSpPr>
          <p:cNvPr id="10" name="Text 7"/>
          <p:cNvSpPr/>
          <p:nvPr/>
        </p:nvSpPr>
        <p:spPr>
          <a:xfrm>
            <a:off x="1554480" y="4023360"/>
            <a:ext cx="6035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吊扣牌照 3 個月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45720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酒駕、毒駕加重處罰：機車/小型車加罰 1萬2千元，大型車加罰 4萬元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拒絕無照駕駛保平安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D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適用機車、小型車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188720"/>
            <a:ext cx="91440" cy="109728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280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吊扣駕照期間仍駕車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173736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67E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吊銷其駕照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731520" y="24688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468880"/>
            <a:ext cx="91440" cy="109728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2560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若致人受傷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97280" y="30175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74C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吊扣駕照 2 至 4 年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731520" y="374904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749040"/>
            <a:ext cx="91440" cy="10972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5" name="Text 13"/>
          <p:cNvSpPr/>
          <p:nvPr/>
        </p:nvSpPr>
        <p:spPr>
          <a:xfrm>
            <a:off x="1097280" y="3840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若致人重傷或死亡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97280" y="42976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039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吊銷駕照終身不得考領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機車安全駕駛與事故處理指南</dc:title>
  <dc:subject>PptxGenJS Presentation</dc:subject>
  <dc:creator>交通安全宣導</dc:creator>
  <cp:lastModifiedBy>交通安全宣導</cp:lastModifiedBy>
  <cp:revision>1</cp:revision>
  <dcterms:created xsi:type="dcterms:W3CDTF">2026-04-14T07:08:15Z</dcterms:created>
  <dcterms:modified xsi:type="dcterms:W3CDTF">2026-04-14T07:08:15Z</dcterms:modified>
</cp:coreProperties>
</file>